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7"/>
  </p:notesMasterIdLst>
  <p:sldIdLst>
    <p:sldId id="291" r:id="rId6"/>
    <p:sldId id="2147375929" r:id="rId7"/>
    <p:sldId id="2147375930" r:id="rId8"/>
    <p:sldId id="2147375931" r:id="rId9"/>
    <p:sldId id="2147375933" r:id="rId10"/>
    <p:sldId id="2147375919" r:id="rId11"/>
    <p:sldId id="2147375926" r:id="rId12"/>
    <p:sldId id="2147375920" r:id="rId13"/>
    <p:sldId id="2147375927" r:id="rId14"/>
    <p:sldId id="2147375921" r:id="rId15"/>
    <p:sldId id="2147375923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E49"/>
    <a:srgbClr val="242257"/>
    <a:srgbClr val="3E3C7D"/>
    <a:srgbClr val="1E1D3F"/>
    <a:srgbClr val="EFD775"/>
    <a:srgbClr val="E00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DCF06-14A7-44A3-82C3-A81F59646B47}" v="2" dt="2025-11-10T18:49:04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as Dávid András (MOL IT&amp;Digital GBS HU Kft)" userId="d2962e68-e2d2-42d1-8f84-ace77471c58d" providerId="ADAL" clId="{FDB285A0-F49A-4C44-BBE0-0AA0D05FA841}"/>
    <pc:docChg chg="undo custSel delSld modSld modMainMaster">
      <pc:chgData name="Havas Dávid András (MOL IT&amp;Digital GBS HU Kft)" userId="d2962e68-e2d2-42d1-8f84-ace77471c58d" providerId="ADAL" clId="{FDB285A0-F49A-4C44-BBE0-0AA0D05FA841}" dt="2025-11-10T18:49:17.113" v="19" actId="1076"/>
      <pc:docMkLst>
        <pc:docMk/>
      </pc:docMkLst>
      <pc:sldChg chg="addSp delSp modSp mod">
        <pc:chgData name="Havas Dávid András (MOL IT&amp;Digital GBS HU Kft)" userId="d2962e68-e2d2-42d1-8f84-ace77471c58d" providerId="ADAL" clId="{FDB285A0-F49A-4C44-BBE0-0AA0D05FA841}" dt="2025-11-10T18:48:56.172" v="17" actId="1036"/>
        <pc:sldMkLst>
          <pc:docMk/>
          <pc:sldMk cId="3272567663" sldId="291"/>
        </pc:sldMkLst>
        <pc:spChg chg="add del">
          <ac:chgData name="Havas Dávid András (MOL IT&amp;Digital GBS HU Kft)" userId="d2962e68-e2d2-42d1-8f84-ace77471c58d" providerId="ADAL" clId="{FDB285A0-F49A-4C44-BBE0-0AA0D05FA841}" dt="2025-11-10T18:47:14.944" v="10" actId="478"/>
          <ac:spMkLst>
            <pc:docMk/>
            <pc:sldMk cId="3272567663" sldId="291"/>
            <ac:spMk id="2" creationId="{CC33C82B-77FA-E65A-BA31-76E0E8BF7D28}"/>
          </ac:spMkLst>
        </pc:spChg>
        <pc:spChg chg="mod">
          <ac:chgData name="Havas Dávid András (MOL IT&amp;Digital GBS HU Kft)" userId="d2962e68-e2d2-42d1-8f84-ace77471c58d" providerId="ADAL" clId="{FDB285A0-F49A-4C44-BBE0-0AA0D05FA841}" dt="2025-11-10T06:50:15.427" v="2" actId="113"/>
          <ac:spMkLst>
            <pc:docMk/>
            <pc:sldMk cId="3272567663" sldId="291"/>
            <ac:spMk id="6" creationId="{5222943B-8B4B-E601-7AE3-C2DE270F68F0}"/>
          </ac:spMkLst>
        </pc:spChg>
        <pc:spChg chg="add del mod">
          <ac:chgData name="Havas Dávid András (MOL IT&amp;Digital GBS HU Kft)" userId="d2962e68-e2d2-42d1-8f84-ace77471c58d" providerId="ADAL" clId="{FDB285A0-F49A-4C44-BBE0-0AA0D05FA841}" dt="2025-11-10T18:47:11.288" v="9" actId="478"/>
          <ac:spMkLst>
            <pc:docMk/>
            <pc:sldMk cId="3272567663" sldId="291"/>
            <ac:spMk id="7" creationId="{B83BAC94-5D77-CA69-0D03-C30006C70186}"/>
          </ac:spMkLst>
        </pc:spChg>
        <pc:spChg chg="add del mod">
          <ac:chgData name="Havas Dávid András (MOL IT&amp;Digital GBS HU Kft)" userId="d2962e68-e2d2-42d1-8f84-ace77471c58d" providerId="ADAL" clId="{FDB285A0-F49A-4C44-BBE0-0AA0D05FA841}" dt="2025-11-10T18:47:18.388" v="11" actId="478"/>
          <ac:spMkLst>
            <pc:docMk/>
            <pc:sldMk cId="3272567663" sldId="291"/>
            <ac:spMk id="10" creationId="{994882AC-7CBA-0F44-6DD0-A63EBB239853}"/>
          </ac:spMkLst>
        </pc:spChg>
        <pc:picChg chg="add mod">
          <ac:chgData name="Havas Dávid András (MOL IT&amp;Digital GBS HU Kft)" userId="d2962e68-e2d2-42d1-8f84-ace77471c58d" providerId="ADAL" clId="{FDB285A0-F49A-4C44-BBE0-0AA0D05FA841}" dt="2025-11-10T18:48:56.172" v="17" actId="1036"/>
          <ac:picMkLst>
            <pc:docMk/>
            <pc:sldMk cId="3272567663" sldId="291"/>
            <ac:picMk id="4" creationId="{F11446E1-4D9D-F32A-A18A-E60BB52AA418}"/>
          </ac:picMkLst>
        </pc:picChg>
      </pc:sldChg>
      <pc:sldChg chg="del">
        <pc:chgData name="Havas Dávid András (MOL IT&amp;Digital GBS HU Kft)" userId="d2962e68-e2d2-42d1-8f84-ace77471c58d" providerId="ADAL" clId="{FDB285A0-F49A-4C44-BBE0-0AA0D05FA841}" dt="2025-11-10T03:47:05.570" v="0" actId="47"/>
        <pc:sldMkLst>
          <pc:docMk/>
          <pc:sldMk cId="137816903" sldId="2147375915"/>
        </pc:sldMkLst>
      </pc:sldChg>
      <pc:sldChg chg="del">
        <pc:chgData name="Havas Dávid András (MOL IT&amp;Digital GBS HU Kft)" userId="d2962e68-e2d2-42d1-8f84-ace77471c58d" providerId="ADAL" clId="{FDB285A0-F49A-4C44-BBE0-0AA0D05FA841}" dt="2025-11-10T03:47:05.570" v="0" actId="47"/>
        <pc:sldMkLst>
          <pc:docMk/>
          <pc:sldMk cId="3914036772" sldId="2147375917"/>
        </pc:sldMkLst>
      </pc:sldChg>
      <pc:sldChg chg="addSp modSp mod">
        <pc:chgData name="Havas Dávid András (MOL IT&amp;Digital GBS HU Kft)" userId="d2962e68-e2d2-42d1-8f84-ace77471c58d" providerId="ADAL" clId="{FDB285A0-F49A-4C44-BBE0-0AA0D05FA841}" dt="2025-11-10T18:49:17.113" v="19" actId="1076"/>
        <pc:sldMkLst>
          <pc:docMk/>
          <pc:sldMk cId="1820450753" sldId="2147375923"/>
        </pc:sldMkLst>
        <pc:picChg chg="add mod">
          <ac:chgData name="Havas Dávid András (MOL IT&amp;Digital GBS HU Kft)" userId="d2962e68-e2d2-42d1-8f84-ace77471c58d" providerId="ADAL" clId="{FDB285A0-F49A-4C44-BBE0-0AA0D05FA841}" dt="2025-11-10T18:49:17.113" v="19" actId="1076"/>
          <ac:picMkLst>
            <pc:docMk/>
            <pc:sldMk cId="1820450753" sldId="2147375923"/>
            <ac:picMk id="3" creationId="{81A450B8-8C16-BA44-AEAD-8A9587D09352}"/>
          </ac:picMkLst>
        </pc:picChg>
      </pc:sldChg>
      <pc:sldChg chg="del">
        <pc:chgData name="Havas Dávid András (MOL IT&amp;Digital GBS HU Kft)" userId="d2962e68-e2d2-42d1-8f84-ace77471c58d" providerId="ADAL" clId="{FDB285A0-F49A-4C44-BBE0-0AA0D05FA841}" dt="2025-11-10T03:47:05.570" v="0" actId="47"/>
        <pc:sldMkLst>
          <pc:docMk/>
          <pc:sldMk cId="808970744" sldId="2147375924"/>
        </pc:sldMkLst>
      </pc:sldChg>
      <pc:sldChg chg="del">
        <pc:chgData name="Havas Dávid András (MOL IT&amp;Digital GBS HU Kft)" userId="d2962e68-e2d2-42d1-8f84-ace77471c58d" providerId="ADAL" clId="{FDB285A0-F49A-4C44-BBE0-0AA0D05FA841}" dt="2025-11-10T03:47:05.570" v="0" actId="47"/>
        <pc:sldMkLst>
          <pc:docMk/>
          <pc:sldMk cId="1433777858" sldId="2147375925"/>
        </pc:sldMkLst>
      </pc:sldChg>
      <pc:sldChg chg="del">
        <pc:chgData name="Havas Dávid András (MOL IT&amp;Digital GBS HU Kft)" userId="d2962e68-e2d2-42d1-8f84-ace77471c58d" providerId="ADAL" clId="{FDB285A0-F49A-4C44-BBE0-0AA0D05FA841}" dt="2025-11-10T03:47:05.570" v="0" actId="47"/>
        <pc:sldMkLst>
          <pc:docMk/>
          <pc:sldMk cId="1907808742" sldId="2147375928"/>
        </pc:sldMkLst>
      </pc:sldChg>
      <pc:sldChg chg="modNotesTx">
        <pc:chgData name="Havas Dávid András (MOL IT&amp;Digital GBS HU Kft)" userId="d2962e68-e2d2-42d1-8f84-ace77471c58d" providerId="ADAL" clId="{FDB285A0-F49A-4C44-BBE0-0AA0D05FA841}" dt="2025-11-10T03:47:18.252" v="1" actId="6549"/>
        <pc:sldMkLst>
          <pc:docMk/>
          <pc:sldMk cId="3039758858" sldId="2147375930"/>
        </pc:sldMkLst>
      </pc:sldChg>
      <pc:sldChg chg="del">
        <pc:chgData name="Havas Dávid András (MOL IT&amp;Digital GBS HU Kft)" userId="d2962e68-e2d2-42d1-8f84-ace77471c58d" providerId="ADAL" clId="{FDB285A0-F49A-4C44-BBE0-0AA0D05FA841}" dt="2025-11-10T03:47:05.570" v="0" actId="47"/>
        <pc:sldMkLst>
          <pc:docMk/>
          <pc:sldMk cId="160215678" sldId="2147375932"/>
        </pc:sldMkLst>
      </pc:sldChg>
      <pc:sldChg chg="del">
        <pc:chgData name="Havas Dávid András (MOL IT&amp;Digital GBS HU Kft)" userId="d2962e68-e2d2-42d1-8f84-ace77471c58d" providerId="ADAL" clId="{FDB285A0-F49A-4C44-BBE0-0AA0D05FA841}" dt="2025-11-10T03:47:05.570" v="0" actId="47"/>
        <pc:sldMkLst>
          <pc:docMk/>
          <pc:sldMk cId="1682832213" sldId="2147375934"/>
        </pc:sldMkLst>
      </pc:sldChg>
      <pc:sldChg chg="del">
        <pc:chgData name="Havas Dávid András (MOL IT&amp;Digital GBS HU Kft)" userId="d2962e68-e2d2-42d1-8f84-ace77471c58d" providerId="ADAL" clId="{FDB285A0-F49A-4C44-BBE0-0AA0D05FA841}" dt="2025-11-10T03:47:05.570" v="0" actId="47"/>
        <pc:sldMkLst>
          <pc:docMk/>
          <pc:sldMk cId="3081926035" sldId="2147375935"/>
        </pc:sldMkLst>
      </pc:sldChg>
      <pc:sldChg chg="del">
        <pc:chgData name="Havas Dávid András (MOL IT&amp;Digital GBS HU Kft)" userId="d2962e68-e2d2-42d1-8f84-ace77471c58d" providerId="ADAL" clId="{FDB285A0-F49A-4C44-BBE0-0AA0D05FA841}" dt="2025-11-10T03:47:05.570" v="0" actId="47"/>
        <pc:sldMkLst>
          <pc:docMk/>
          <pc:sldMk cId="2031203895" sldId="2147375936"/>
        </pc:sldMkLst>
      </pc:sldChg>
      <pc:sldMasterChg chg="delSp mod">
        <pc:chgData name="Havas Dávid András (MOL IT&amp;Digital GBS HU Kft)" userId="d2962e68-e2d2-42d1-8f84-ace77471c58d" providerId="ADAL" clId="{FDB285A0-F49A-4C44-BBE0-0AA0D05FA841}" dt="2025-11-10T18:48:34.722" v="15" actId="478"/>
        <pc:sldMasterMkLst>
          <pc:docMk/>
          <pc:sldMasterMk cId="4211386163" sldId="2147483648"/>
        </pc:sldMasterMkLst>
        <pc:spChg chg="del">
          <ac:chgData name="Havas Dávid András (MOL IT&amp;Digital GBS HU Kft)" userId="d2962e68-e2d2-42d1-8f84-ace77471c58d" providerId="ADAL" clId="{FDB285A0-F49A-4C44-BBE0-0AA0D05FA841}" dt="2025-11-10T18:47:51.760" v="12" actId="478"/>
          <ac:spMkLst>
            <pc:docMk/>
            <pc:sldMasterMk cId="4211386163" sldId="2147483648"/>
            <ac:spMk id="9" creationId="{69C30C41-9251-8DC3-506A-0DBC3C1B8FAB}"/>
          </ac:spMkLst>
        </pc:spChg>
        <pc:spChg chg="del">
          <ac:chgData name="Havas Dávid András (MOL IT&amp;Digital GBS HU Kft)" userId="d2962e68-e2d2-42d1-8f84-ace77471c58d" providerId="ADAL" clId="{FDB285A0-F49A-4C44-BBE0-0AA0D05FA841}" dt="2025-11-10T18:48:34.722" v="15" actId="478"/>
          <ac:spMkLst>
            <pc:docMk/>
            <pc:sldMasterMk cId="4211386163" sldId="2147483648"/>
            <ac:spMk id="10" creationId="{5F1976B0-8208-6DA4-6121-24A4B88ED8D5}"/>
          </ac:spMkLst>
        </pc:spChg>
      </pc:sldMasterChg>
      <pc:sldMasterChg chg="delSp mod">
        <pc:chgData name="Havas Dávid András (MOL IT&amp;Digital GBS HU Kft)" userId="d2962e68-e2d2-42d1-8f84-ace77471c58d" providerId="ADAL" clId="{FDB285A0-F49A-4C44-BBE0-0AA0D05FA841}" dt="2025-11-10T18:48:26.650" v="14" actId="478"/>
        <pc:sldMasterMkLst>
          <pc:docMk/>
          <pc:sldMasterMk cId="3130766345" sldId="2147483663"/>
        </pc:sldMasterMkLst>
        <pc:spChg chg="del">
          <ac:chgData name="Havas Dávid András (MOL IT&amp;Digital GBS HU Kft)" userId="d2962e68-e2d2-42d1-8f84-ace77471c58d" providerId="ADAL" clId="{FDB285A0-F49A-4C44-BBE0-0AA0D05FA841}" dt="2025-11-10T18:48:00.077" v="13" actId="478"/>
          <ac:spMkLst>
            <pc:docMk/>
            <pc:sldMasterMk cId="3130766345" sldId="2147483663"/>
            <ac:spMk id="9" creationId="{A50F7105-9D8C-F010-4E87-DD96E5B15FF7}"/>
          </ac:spMkLst>
        </pc:spChg>
        <pc:spChg chg="del">
          <ac:chgData name="Havas Dávid András (MOL IT&amp;Digital GBS HU Kft)" userId="d2962e68-e2d2-42d1-8f84-ace77471c58d" providerId="ADAL" clId="{FDB285A0-F49A-4C44-BBE0-0AA0D05FA841}" dt="2025-11-10T18:48:26.650" v="14" actId="478"/>
          <ac:spMkLst>
            <pc:docMk/>
            <pc:sldMasterMk cId="3130766345" sldId="2147483663"/>
            <ac:spMk id="10" creationId="{F35E8EBF-D5B1-22FE-9DD8-357163DF9A7B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E6367-2034-431A-9640-614C31237529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D13B-0096-49A6-B3BE-3B4712221A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109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CD6F6-76A0-B42C-8F34-011BA276E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52786-E9A5-B76F-DA67-05DCDE5A0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78A1D-AEF7-54B4-FCDB-380519B3D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0ACFB-0B74-592D-AE67-6DAC5F8F3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3EDF-1836-4DB0-95E8-89CA47FBFD7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067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526F0-445C-9FBF-D026-B70A3EAD1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CF5B2-D57E-D31D-AE49-B4C2DBB07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8DC45A-50A7-A26F-2275-AB3EC3A55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D2193-6A24-A424-CCDA-F79B7EA5D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3EDF-1836-4DB0-95E8-89CA47FBFD7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15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0424C-F500-1B08-A4AD-3E387F34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1757A-8D43-4F2F-B5AB-5D5062DCB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9AED9-466C-0F0F-C235-5269E7FFF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3A39E-32F2-440F-67AE-9653472ED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3EDF-1836-4DB0-95E8-89CA47FBFD7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75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5C50-DA25-F76E-1E33-56938CA1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5377F5-DAE3-A0C4-14B0-C617E1E0B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1C5E19-1FF6-F570-605A-CF7BFAEA4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7055A-3815-5102-7743-BCA51940C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3EDF-1836-4DB0-95E8-89CA47FBFD7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34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8C7B5-98FA-4713-4AFB-842CC6E76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6B654-08D6-03BF-295A-5D66C7769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9E8D4-516B-4394-8957-3F7F07FC1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42D1B-D992-69E6-88F6-D60195E00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3EDF-1836-4DB0-95E8-89CA47FBFD7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21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4BCEB-C2E9-99AE-1357-8524711C0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DB63F-1157-3098-50DA-85F2DBD89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B9D9B-EE42-F5AF-39F5-938BFA6B1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C1ADE-D1EA-AD71-C5CC-3BF285338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3EDF-1836-4DB0-95E8-89CA47FBFD7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03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81DB5-C206-34CA-32EA-85B9962E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25F5E8-E597-291F-AA8F-396A4AAA09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EF844-C23F-5FC1-3D11-68D28C88E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COMPLEX VARIATIONS </a:t>
            </a:r>
          </a:p>
          <a:p>
            <a:r>
              <a:rPr lang="hu-HU" dirty="0"/>
              <a:t>WHAT TO KEEP WHAT TO ELIMINATE AT WHICH COST AND BUTTERFLY EFFECT</a:t>
            </a:r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88AC1-E623-98C4-F905-756A56E44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3EDF-1836-4DB0-95E8-89CA47FBFD7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18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913E0-DF89-E5B3-1406-FF7C7EE01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AE23D-6379-3873-4E02-98FD5E2C7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4D751-CE9A-EF2D-6610-ADCD76610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2FA53-B19D-96F5-47B0-911F84874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3EDF-1836-4DB0-95E8-89CA47FBFD7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0961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811DC-8576-A8B8-F557-0BE08A8E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52E66B-A4BF-716A-462E-BDD62BAAA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AA043-FC3B-8967-A6CF-93E9A28E6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F5C80-02AE-5646-F6EC-2572347F7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3EDF-1836-4DB0-95E8-89CA47FBFD7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05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8814C-E6FB-2C62-3D77-C1A1283A7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D6CFE-A00A-3541-788D-978ADE747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C473B7-EE42-B451-3DE7-9A893F319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D546E-D7A1-65A3-A489-E4B39CBF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3EDF-1836-4DB0-95E8-89CA47FBFD7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16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5DDF26-3CE2-D74D-79FE-B252E0513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17C5D02-3AD4-B13C-E703-DC06EF937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77F7EF-2295-232B-6E20-86EB59A9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C7C3AD0-8B3B-228A-3F39-75BDAB15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F8C7D5-97EA-3170-E435-788F0DCD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91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F842F-58C4-7EBF-D588-459E7DCA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55BA332-FDB9-9913-D703-FF4264FC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540B3A-0319-746D-34EB-109C7F82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8A625A-5404-B9E1-8DF4-290D256C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A12CEF-EB5D-AF1B-030F-475550CE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47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62637ED-8F82-F3C3-A3A6-0453652B4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F50AC3-92C4-944C-CDD0-DB6B11ABE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CE08ED-D37A-1D16-D6D4-E64FAF7D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E6EEB9-093E-1F2E-DEEE-D524C435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0D88F9-3548-97EE-7770-DF659778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32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5;p16">
            <a:extLst>
              <a:ext uri="{FF2B5EF4-FFF2-40B4-BE49-F238E27FC236}">
                <a16:creationId xmlns:a16="http://schemas.microsoft.com/office/drawing/2014/main" id="{7C6AA3A6-288A-15B6-3A3F-367C8580C5E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 l="68290" t="30794" r="1260" b="-5232"/>
          <a:stretch/>
        </p:blipFill>
        <p:spPr>
          <a:xfrm rot="5400000">
            <a:off x="8506527" y="-925324"/>
            <a:ext cx="2757852" cy="46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24DCB-C748-2873-2D0E-7D19E6CC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7A86-9F77-4732-AA15-A7EB3CB412FB}" type="slidenum">
              <a:rPr lang="hr-HR" smtClean="0"/>
              <a:t>‹#›</a:t>
            </a:fld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E60F1-BD81-EA94-56A7-88A7EF90EA0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557A86-9F77-4732-AA15-A7EB3CB412FB}" type="slidenum">
              <a:rPr lang="hr-HR" smtClean="0"/>
              <a:pPr/>
              <a:t>‹#›</a:t>
            </a:fld>
            <a:endParaRPr lang="hr-H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2F7CBF47-7840-A67D-8D3A-892CB9B4F7E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445025"/>
            <a:ext cx="669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rgbClr val="E0081F"/>
                </a:solidFill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TEXT LAYOUT – 8 BLOCK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8957D1-91BE-926D-3A67-0248D95CDE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668" y="1055652"/>
            <a:ext cx="6698700" cy="32491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hr-HR"/>
              <a:t>ORGANIZE DATA IN EIGHT BLOCKS OR ADJUST TO LESS</a:t>
            </a:r>
          </a:p>
        </p:txBody>
      </p:sp>
      <p:sp>
        <p:nvSpPr>
          <p:cNvPr id="16" name="Google Shape;30;p7">
            <a:extLst>
              <a:ext uri="{FF2B5EF4-FFF2-40B4-BE49-F238E27FC236}">
                <a16:creationId xmlns:a16="http://schemas.microsoft.com/office/drawing/2014/main" id="{7CEEAFB2-D1B0-B332-8B7C-A0152A6AC6E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10668" y="2296064"/>
            <a:ext cx="2152614" cy="1342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0081F"/>
              </a:buClr>
              <a:buSzPts val="1200"/>
              <a:buFont typeface="Arial" panose="020B0604020202020204" pitchFamily="34" charset="0"/>
              <a:buChar char="►"/>
              <a:defRPr sz="12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r>
              <a:rPr lang="hr-HR"/>
              <a:t>Insert </a:t>
            </a:r>
            <a:r>
              <a:rPr lang="hr-HR" err="1"/>
              <a:t>text</a:t>
            </a:r>
            <a:endParaRPr/>
          </a:p>
        </p:txBody>
      </p:sp>
      <p:sp>
        <p:nvSpPr>
          <p:cNvPr id="17" name="Google Shape;30;p7">
            <a:extLst>
              <a:ext uri="{FF2B5EF4-FFF2-40B4-BE49-F238E27FC236}">
                <a16:creationId xmlns:a16="http://schemas.microsoft.com/office/drawing/2014/main" id="{9E191395-3983-E604-A53A-45178D571292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311522" y="2296063"/>
            <a:ext cx="2152614" cy="1342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0081F"/>
              </a:buClr>
              <a:buSzPts val="1200"/>
              <a:buFont typeface="Arial" panose="020B0604020202020204" pitchFamily="34" charset="0"/>
              <a:buChar char="►"/>
              <a:defRPr sz="12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r>
              <a:rPr lang="hr-HR"/>
              <a:t>Insert </a:t>
            </a:r>
            <a:r>
              <a:rPr lang="hr-HR" err="1"/>
              <a:t>text</a:t>
            </a:r>
            <a:endParaRPr/>
          </a:p>
        </p:txBody>
      </p:sp>
      <p:sp>
        <p:nvSpPr>
          <p:cNvPr id="18" name="Google Shape;30;p7">
            <a:extLst>
              <a:ext uri="{FF2B5EF4-FFF2-40B4-BE49-F238E27FC236}">
                <a16:creationId xmlns:a16="http://schemas.microsoft.com/office/drawing/2014/main" id="{9EF47B4E-EA2E-E7C7-995E-80CCB2F930C8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312376" y="2296062"/>
            <a:ext cx="2152614" cy="1342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0081F"/>
              </a:buClr>
              <a:buSzPts val="1200"/>
              <a:buFont typeface="Arial" panose="020B0604020202020204" pitchFamily="34" charset="0"/>
              <a:buChar char="►"/>
              <a:defRPr sz="12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r>
              <a:rPr lang="hr-HR"/>
              <a:t>Insert </a:t>
            </a:r>
            <a:r>
              <a:rPr lang="hr-HR" err="1"/>
              <a:t>text</a:t>
            </a:r>
            <a:endParaRPr/>
          </a:p>
        </p:txBody>
      </p:sp>
      <p:sp>
        <p:nvSpPr>
          <p:cNvPr id="19" name="Google Shape;30;p7">
            <a:extLst>
              <a:ext uri="{FF2B5EF4-FFF2-40B4-BE49-F238E27FC236}">
                <a16:creationId xmlns:a16="http://schemas.microsoft.com/office/drawing/2014/main" id="{68A23834-4DF5-552C-25B0-196C1A29D91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313230" y="2296062"/>
            <a:ext cx="2152614" cy="1342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0081F"/>
              </a:buClr>
              <a:buSzPts val="1200"/>
              <a:buFont typeface="Arial" panose="020B0604020202020204" pitchFamily="34" charset="0"/>
              <a:buChar char="►"/>
              <a:defRPr sz="12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r>
              <a:rPr lang="hr-HR"/>
              <a:t>Insert </a:t>
            </a:r>
            <a:r>
              <a:rPr lang="hr-HR" err="1"/>
              <a:t>text</a:t>
            </a:r>
            <a:endParaRPr/>
          </a:p>
        </p:txBody>
      </p:sp>
      <p:sp>
        <p:nvSpPr>
          <p:cNvPr id="20" name="Google Shape;30;p7">
            <a:extLst>
              <a:ext uri="{FF2B5EF4-FFF2-40B4-BE49-F238E27FC236}">
                <a16:creationId xmlns:a16="http://schemas.microsoft.com/office/drawing/2014/main" id="{CE71321C-75C4-3CBA-CE34-BCB496E1BFEE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310668" y="4497400"/>
            <a:ext cx="2152614" cy="1342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0081F"/>
              </a:buClr>
              <a:buSzPts val="1200"/>
              <a:buFont typeface="Arial" panose="020B0604020202020204" pitchFamily="34" charset="0"/>
              <a:buChar char="►"/>
              <a:defRPr sz="12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r>
              <a:rPr lang="hr-HR"/>
              <a:t>Insert </a:t>
            </a:r>
            <a:r>
              <a:rPr lang="hr-HR" err="1"/>
              <a:t>text</a:t>
            </a:r>
            <a:endParaRPr/>
          </a:p>
        </p:txBody>
      </p:sp>
      <p:sp>
        <p:nvSpPr>
          <p:cNvPr id="21" name="Google Shape;30;p7">
            <a:extLst>
              <a:ext uri="{FF2B5EF4-FFF2-40B4-BE49-F238E27FC236}">
                <a16:creationId xmlns:a16="http://schemas.microsoft.com/office/drawing/2014/main" id="{1094FFD9-E05A-767C-BBAE-5E60B1F92034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311522" y="4492162"/>
            <a:ext cx="2152614" cy="1342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0081F"/>
              </a:buClr>
              <a:buSzPts val="1200"/>
              <a:buFont typeface="Arial" panose="020B0604020202020204" pitchFamily="34" charset="0"/>
              <a:buChar char="►"/>
              <a:defRPr sz="12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r>
              <a:rPr lang="hr-HR"/>
              <a:t>Insert </a:t>
            </a:r>
            <a:r>
              <a:rPr lang="hr-HR" err="1"/>
              <a:t>text</a:t>
            </a:r>
            <a:endParaRPr/>
          </a:p>
        </p:txBody>
      </p:sp>
      <p:sp>
        <p:nvSpPr>
          <p:cNvPr id="22" name="Google Shape;30;p7">
            <a:extLst>
              <a:ext uri="{FF2B5EF4-FFF2-40B4-BE49-F238E27FC236}">
                <a16:creationId xmlns:a16="http://schemas.microsoft.com/office/drawing/2014/main" id="{7DBD35C6-A662-413F-B2D5-FAE6A57177E5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312376" y="4492161"/>
            <a:ext cx="2152614" cy="1342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0081F"/>
              </a:buClr>
              <a:buSzPts val="1200"/>
              <a:buFont typeface="Arial" panose="020B0604020202020204" pitchFamily="34" charset="0"/>
              <a:buChar char="►"/>
              <a:defRPr sz="12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r>
              <a:rPr lang="hr-HR"/>
              <a:t>Insert </a:t>
            </a:r>
            <a:r>
              <a:rPr lang="hr-HR" err="1"/>
              <a:t>text</a:t>
            </a:r>
            <a:endParaRPr/>
          </a:p>
        </p:txBody>
      </p:sp>
      <p:sp>
        <p:nvSpPr>
          <p:cNvPr id="23" name="Google Shape;30;p7">
            <a:extLst>
              <a:ext uri="{FF2B5EF4-FFF2-40B4-BE49-F238E27FC236}">
                <a16:creationId xmlns:a16="http://schemas.microsoft.com/office/drawing/2014/main" id="{F9132C37-5262-0FC0-BB25-3D0ECAEF1F6E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9313230" y="4492161"/>
            <a:ext cx="2152614" cy="1342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0081F"/>
              </a:buClr>
              <a:buSzPts val="1200"/>
              <a:buFont typeface="Arial" panose="020B0604020202020204" pitchFamily="34" charset="0"/>
              <a:buChar char="►"/>
              <a:defRPr sz="12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r>
              <a:rPr lang="hr-HR"/>
              <a:t>Insert </a:t>
            </a:r>
            <a:r>
              <a:rPr lang="hr-HR" err="1"/>
              <a:t>text</a:t>
            </a:r>
            <a:endParaRPr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BD4908E-8F37-DF36-E6E3-41DBDAFB7C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0667" y="1802856"/>
            <a:ext cx="2152615" cy="4972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E0081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hr-HR"/>
              <a:t>New </a:t>
            </a:r>
            <a:r>
              <a:rPr lang="hr-HR" err="1"/>
              <a:t>block</a:t>
            </a:r>
            <a:endParaRPr lang="hr-HR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D645F4E-1E44-DD1A-A8F4-C49EDBA513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11521" y="1799218"/>
            <a:ext cx="2152615" cy="4972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E0081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hr-HR"/>
              <a:t>New </a:t>
            </a:r>
            <a:r>
              <a:rPr lang="hr-HR" err="1"/>
              <a:t>block</a:t>
            </a:r>
            <a:endParaRPr lang="hr-HR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4E25670-E2C3-EC10-5411-5AE46C7475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2376" y="1799090"/>
            <a:ext cx="2152615" cy="4972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E0081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hr-HR"/>
              <a:t>New </a:t>
            </a:r>
            <a:r>
              <a:rPr lang="hr-HR" err="1"/>
              <a:t>block</a:t>
            </a:r>
            <a:endParaRPr lang="hr-HR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8862B57-8EFA-FBC7-E219-7E76371C55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13230" y="1795452"/>
            <a:ext cx="2152615" cy="4972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E0081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hr-HR"/>
              <a:t>New </a:t>
            </a:r>
            <a:r>
              <a:rPr lang="hr-HR" err="1"/>
              <a:t>block</a:t>
            </a:r>
            <a:endParaRPr lang="hr-HR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B882E3D8-8B66-4F15-DFFD-30C9105A99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0667" y="3994872"/>
            <a:ext cx="2152615" cy="4972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E0081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hr-HR"/>
              <a:t>New </a:t>
            </a:r>
            <a:r>
              <a:rPr lang="hr-HR" err="1"/>
              <a:t>block</a:t>
            </a:r>
            <a:endParaRPr lang="hr-HR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69C23F81-313E-E9D0-6A03-11267FCA62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1521" y="3991234"/>
            <a:ext cx="2152615" cy="4972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E0081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hr-HR"/>
              <a:t>New </a:t>
            </a:r>
            <a:r>
              <a:rPr lang="hr-HR" err="1"/>
              <a:t>block</a:t>
            </a:r>
            <a:endParaRPr lang="hr-HR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F030A321-6611-17FD-A5A1-A34A4F4485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2376" y="3991106"/>
            <a:ext cx="2152615" cy="4972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E0081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hr-HR"/>
              <a:t>New </a:t>
            </a:r>
            <a:r>
              <a:rPr lang="hr-HR" err="1"/>
              <a:t>block</a:t>
            </a:r>
            <a:endParaRPr lang="hr-HR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57793F3A-A7BA-C50D-BE57-E87072752B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13230" y="3987468"/>
            <a:ext cx="2152615" cy="4972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E0081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hr-HR"/>
              <a:t>New </a:t>
            </a:r>
            <a:r>
              <a:rPr lang="hr-HR" err="1"/>
              <a:t>block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04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13">
            <a:extLst>
              <a:ext uri="{FF2B5EF4-FFF2-40B4-BE49-F238E27FC236}">
                <a16:creationId xmlns:a16="http://schemas.microsoft.com/office/drawing/2014/main" id="{605E29A6-252E-B4EA-B037-6CFE179DD56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12726"/>
            <a:ext cx="12192000" cy="4321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D95066-2302-C377-251F-8B68CA1EF0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950" y="1417606"/>
            <a:ext cx="10370050" cy="477837"/>
          </a:xfr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r-HR"/>
              <a:t>MAIN TITLE OF THE PRESENTATION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4AB2D2-4B34-3CC7-20A6-09E02627E2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950" y="2260483"/>
            <a:ext cx="9144000" cy="50448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SUBTITLE (</a:t>
            </a:r>
            <a:r>
              <a:rPr lang="hr-HR" sz="24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X period </a:t>
            </a:r>
            <a:r>
              <a:rPr lang="hr-HR" sz="24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lang="en-US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31DCE4A-4950-423E-5E64-B50814AA84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7950" y="3993869"/>
            <a:ext cx="4811265" cy="429847"/>
          </a:xfrm>
        </p:spPr>
        <p:txBody>
          <a:bodyPr anchor="t">
            <a:noAutofit/>
          </a:bodyPr>
          <a:lstStyle>
            <a:lvl1pPr marL="11430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None/>
              <a:defRPr sz="1200"/>
            </a:lvl2pPr>
            <a:lvl3pPr marL="1054100" indent="0">
              <a:buNone/>
              <a:defRPr sz="1200"/>
            </a:lvl3pPr>
            <a:lvl4pPr marL="1511300" indent="0">
              <a:buNone/>
              <a:defRPr sz="1200"/>
            </a:lvl4pPr>
            <a:lvl5pPr marL="1968500" indent="0">
              <a:buNone/>
              <a:defRPr sz="1200"/>
            </a:lvl5pPr>
          </a:lstStyle>
          <a:p>
            <a:pPr lvl="0"/>
            <a:r>
              <a:rPr lang="hr-HR"/>
              <a:t>Date – Place - Event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0DEC585-357D-BC3D-B15C-DA063F2E2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951" y="3130009"/>
            <a:ext cx="4811265" cy="498820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5969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10541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5113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9685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r-HR"/>
              <a:t>Name </a:t>
            </a:r>
            <a:r>
              <a:rPr lang="hr-HR" err="1"/>
              <a:t>and</a:t>
            </a:r>
            <a:r>
              <a:rPr lang="hr-HR"/>
              <a:t> title </a:t>
            </a:r>
            <a:r>
              <a:rPr lang="hr-HR" err="1"/>
              <a:t>of</a:t>
            </a:r>
            <a:r>
              <a:rPr lang="hr-HR"/>
              <a:t> </a:t>
            </a:r>
            <a:r>
              <a:rPr lang="hr-HR" err="1"/>
              <a:t>author</a:t>
            </a:r>
            <a:r>
              <a:rPr lang="hr-HR"/>
              <a:t>/</a:t>
            </a:r>
            <a:r>
              <a:rPr lang="hr-HR" err="1"/>
              <a:t>presenter</a:t>
            </a:r>
            <a:r>
              <a:rPr lang="hr-HR"/>
              <a:t> </a:t>
            </a:r>
            <a:r>
              <a:rPr lang="hr-HR" err="1"/>
              <a:t>and</a:t>
            </a:r>
            <a:r>
              <a:rPr lang="hr-HR"/>
              <a:t>/</a:t>
            </a:r>
            <a:r>
              <a:rPr lang="hr-HR" err="1"/>
              <a:t>or</a:t>
            </a:r>
            <a:r>
              <a:rPr lang="hr-HR"/>
              <a:t> </a:t>
            </a:r>
            <a:r>
              <a:rPr lang="hr-HR" err="1"/>
              <a:t>team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10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13">
            <a:extLst>
              <a:ext uri="{FF2B5EF4-FFF2-40B4-BE49-F238E27FC236}">
                <a16:creationId xmlns:a16="http://schemas.microsoft.com/office/drawing/2014/main" id="{605E29A6-252E-B4EA-B037-6CFE179DD56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12726"/>
            <a:ext cx="12192000" cy="4321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D95066-2302-C377-251F-8B68CA1EF0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950" y="1417606"/>
            <a:ext cx="10370050" cy="477837"/>
          </a:xfr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hr-HR"/>
              <a:t>MAIN TITLE OF THE PRESENTATION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4AB2D2-4B34-3CC7-20A6-09E02627E2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950" y="2260483"/>
            <a:ext cx="9144000" cy="50448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SUBTITLE (</a:t>
            </a:r>
            <a:r>
              <a:rPr lang="hr-HR" sz="24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X period </a:t>
            </a:r>
            <a:r>
              <a:rPr lang="hr-HR" sz="24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lang="en-US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31DCE4A-4950-423E-5E64-B50814AA84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7950" y="3993869"/>
            <a:ext cx="4811265" cy="429847"/>
          </a:xfrm>
        </p:spPr>
        <p:txBody>
          <a:bodyPr anchor="t">
            <a:noAutofit/>
          </a:bodyPr>
          <a:lstStyle>
            <a:lvl1pPr marL="11430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None/>
              <a:defRPr sz="1200"/>
            </a:lvl2pPr>
            <a:lvl3pPr marL="1054100" indent="0">
              <a:buNone/>
              <a:defRPr sz="1200"/>
            </a:lvl3pPr>
            <a:lvl4pPr marL="1511300" indent="0">
              <a:buNone/>
              <a:defRPr sz="1200"/>
            </a:lvl4pPr>
            <a:lvl5pPr marL="1968500" indent="0">
              <a:buNone/>
              <a:defRPr sz="1200"/>
            </a:lvl5pPr>
          </a:lstStyle>
          <a:p>
            <a:pPr lvl="0"/>
            <a:r>
              <a:rPr lang="hr-HR"/>
              <a:t>Date – Place - Event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0DEC585-357D-BC3D-B15C-DA063F2E2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951" y="3130009"/>
            <a:ext cx="4811265" cy="498820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5969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10541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5113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9685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r-HR"/>
              <a:t>Name </a:t>
            </a:r>
            <a:r>
              <a:rPr lang="hr-HR" err="1"/>
              <a:t>and</a:t>
            </a:r>
            <a:r>
              <a:rPr lang="hr-HR"/>
              <a:t> title </a:t>
            </a:r>
            <a:r>
              <a:rPr lang="hr-HR" err="1"/>
              <a:t>of</a:t>
            </a:r>
            <a:r>
              <a:rPr lang="hr-HR"/>
              <a:t> </a:t>
            </a:r>
            <a:r>
              <a:rPr lang="hr-HR" err="1"/>
              <a:t>author</a:t>
            </a:r>
            <a:r>
              <a:rPr lang="hr-HR"/>
              <a:t>/</a:t>
            </a:r>
            <a:r>
              <a:rPr lang="hr-HR" err="1"/>
              <a:t>presenter</a:t>
            </a:r>
            <a:r>
              <a:rPr lang="hr-HR"/>
              <a:t> </a:t>
            </a:r>
            <a:r>
              <a:rPr lang="hr-HR" err="1"/>
              <a:t>and</a:t>
            </a:r>
            <a:r>
              <a:rPr lang="hr-HR"/>
              <a:t>/</a:t>
            </a:r>
            <a:r>
              <a:rPr lang="hr-HR" err="1"/>
              <a:t>or</a:t>
            </a:r>
            <a:r>
              <a:rPr lang="hr-HR"/>
              <a:t> </a:t>
            </a:r>
            <a:r>
              <a:rPr lang="hr-HR" err="1"/>
              <a:t>team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019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A9DA1-A9EB-E684-989D-088E6627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B90F-F09C-4CD9-BFCB-35007F2F0C59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AD635C14-EBF5-F2C3-224B-F0A0326DB6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2192" b="27049"/>
          <a:stretch/>
        </p:blipFill>
        <p:spPr>
          <a:xfrm rot="10800000">
            <a:off x="7010400" y="0"/>
            <a:ext cx="518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326D6C2-9CB3-261C-4AB6-06CD16F47EE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557A86-9F77-4732-AA15-A7EB3CB412FB}" type="slidenum">
              <a:rPr lang="hr-HR" smtClean="0">
                <a:solidFill>
                  <a:schemeClr val="tx1"/>
                </a:solidFill>
              </a:rPr>
              <a:pPr/>
              <a:t>‹#›</a:t>
            </a:fld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Google Shape;17;p4">
            <a:extLst>
              <a:ext uri="{FF2B5EF4-FFF2-40B4-BE49-F238E27FC236}">
                <a16:creationId xmlns:a16="http://schemas.microsoft.com/office/drawing/2014/main" id="{6D662170-4409-37A0-2273-A788519C085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445025"/>
            <a:ext cx="669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tx1"/>
                </a:solidFill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CONTENT / AGENDA</a:t>
            </a:r>
          </a:p>
        </p:txBody>
      </p:sp>
      <p:sp>
        <p:nvSpPr>
          <p:cNvPr id="9" name="Google Shape;18;p4">
            <a:extLst>
              <a:ext uri="{FF2B5EF4-FFF2-40B4-BE49-F238E27FC236}">
                <a16:creationId xmlns:a16="http://schemas.microsoft.com/office/drawing/2014/main" id="{4E4F84C9-9751-8CBF-94B5-D682571DEE4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11700" y="1152475"/>
            <a:ext cx="669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E0081F"/>
              </a:buClr>
              <a:buSzPct val="1000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hr-HR"/>
              <a:t>Insert </a:t>
            </a:r>
            <a:r>
              <a:rPr lang="hr-HR" err="1"/>
              <a:t>text</a:t>
            </a:r>
            <a:endParaRPr/>
          </a:p>
        </p:txBody>
      </p:sp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D1884C44-9BBE-071C-3620-9E01595BEB3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524"/>
            <a:ext cx="737754" cy="184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01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18B1E1-7E6A-FFB1-8554-87301FF63EA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6446" y="0"/>
            <a:ext cx="10745554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4AF26-EC5B-7A25-C27E-059766B6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B90F-F09C-4CD9-BFCB-35007F2F0C5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Google Shape;30;p7">
            <a:extLst>
              <a:ext uri="{FF2B5EF4-FFF2-40B4-BE49-F238E27FC236}">
                <a16:creationId xmlns:a16="http://schemas.microsoft.com/office/drawing/2014/main" id="{356AF0FD-8F4D-E229-D4CB-C3A0990D6AC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E0081F"/>
              </a:buClr>
              <a:buSzPts val="1200"/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r>
              <a:rPr lang="hr-HR"/>
              <a:t>Insert </a:t>
            </a:r>
            <a:r>
              <a:rPr lang="hr-HR" err="1"/>
              <a:t>text</a:t>
            </a:r>
            <a:endParaRPr/>
          </a:p>
        </p:txBody>
      </p:sp>
      <p:sp>
        <p:nvSpPr>
          <p:cNvPr id="9" name="Google Shape;29;p7">
            <a:extLst>
              <a:ext uri="{FF2B5EF4-FFF2-40B4-BE49-F238E27FC236}">
                <a16:creationId xmlns:a16="http://schemas.microsoft.com/office/drawing/2014/main" id="{614BF386-FE4C-364F-808C-3A94701A83A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699" y="555600"/>
            <a:ext cx="2840209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tx1"/>
                </a:solidFill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hr-HR"/>
              <a:t>SECTION HEADER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0902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39D3B-E9E2-0660-DA6A-E8AED92A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7A86-9F77-4732-AA15-A7EB3CB412FB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752D9B15-9D1B-400F-17AE-F4CFBE0845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12726"/>
            <a:ext cx="12192000" cy="432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25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FBC32B-372E-D3D2-9B7F-112D685C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BEF845-A7AB-83A5-A39D-792C6AFB0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700408-C644-6634-1351-FE723FE1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826A90-4988-0D17-8488-C09ACCEB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3E0B834-823A-ECF2-EFA6-A9789FBF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49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5D2758-2220-560E-EBF7-F64455AC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D330BCA-D32F-C788-29D1-A2A406F8D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8F8693-5C73-A6FF-26DF-31DC7EAE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EB8D67B-25C6-00D2-84B1-6A1749D1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673715-41A3-D414-6FAD-AD1E782F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851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D61904-6963-4984-685F-24279693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5EE8FD-A921-36C3-9E23-EBD19084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FC645D4-5275-6BB5-B46E-07466C55D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5887AEC-4E0F-EDD9-8454-F89E3D68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C73710C-D976-D475-BF94-62546AD5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6755BE-1A7D-BCC0-FDBA-6FC1A79D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90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C3D7F2-7131-107F-F8E5-55F0E268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3C62202-AAE6-8364-B663-4F1449589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B78796F-2068-0538-9099-74FD07233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A87DB3-F08F-D40A-B3E4-F1A2F892B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4F7D818-6DCC-EDFB-5EF2-F5766F9FF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C317339-0CAF-6025-B252-4761FB98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A9E421D-325C-B238-CA84-25C6B47C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F1CAE6F-D6A6-5663-8F6D-B0077AA2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66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17C6C6-E1B6-5F79-A924-D1817218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8789C16-4AC4-F92A-4F86-6203109A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FC40E8C-C3E5-5FAC-930C-43E50B0D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07072A4-8657-C92E-8942-0CC466F9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69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7158D97-1D5B-E30A-06A0-4BDE99EF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660E1E0-6794-8D88-857E-A7D826F5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47921FC-A421-4DA0-A3A7-11718909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04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E8F5D7-FC88-9E74-9228-880F9504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ABA5F3-0CB5-248B-4093-B022534D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EF6498-6C55-ED11-BE90-29BCFAA80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BE516D8-5E4B-CF89-B791-7949B528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46F42C4-A047-9866-9D22-23493FB6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5EF018-42B6-9F7E-615F-99157BB9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41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0A6AA1-695F-3910-BF67-4089B3C4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E97078B-01E5-D914-CD6C-94FEDEE23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B2E1141-EC28-F185-2A04-F29C555E5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69235BB-94E8-6F6F-F2D3-9A384961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7AABB95-80E6-0205-19E8-FF998AF3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6C8D15D-A6FD-9C02-37AD-66EEB118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42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316B60F-8439-D83A-1D3E-3DECAE13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A82863B-5741-AAF4-04FF-3B31F4527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A7E58A-8185-FC6E-2F74-9C63C2B42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79C5-945F-4EF1-B637-0994EBE84508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0BAE46-7006-7775-0879-73B09C256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F25BD6-209A-1447-1EEB-C3288CD0E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AA0F7-B71A-4AAA-8649-F73DEE8FB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38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0B5BB-E869-6DCD-7B10-793AA6D7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FEBBB-B280-1FCC-A6A3-287EB68CB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41B60-1916-092E-560F-C8CC30B26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F9A72-EED1-40C6-B87B-C2091E257CC9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14AEA-A08F-C56A-A8AC-3E3D79126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B2415-38E0-C131-4909-D29688F3A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B90F-F09C-4CD9-BFCB-35007F2F0C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7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5222943B-8B4B-E601-7AE3-C2DE270F68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624" y="4765430"/>
            <a:ext cx="4811265" cy="429847"/>
          </a:xfrm>
        </p:spPr>
        <p:txBody>
          <a:bodyPr/>
          <a:lstStyle/>
          <a:p>
            <a:r>
              <a:rPr lang="hu-HU" b="1" dirty="0"/>
              <a:t>CDAO Benelux</a:t>
            </a:r>
          </a:p>
          <a:p>
            <a:r>
              <a:rPr lang="hu-HU" b="1" dirty="0"/>
              <a:t>Amsterdam</a:t>
            </a:r>
          </a:p>
          <a:p>
            <a:r>
              <a:rPr lang="hu-HU" b="1" dirty="0"/>
              <a:t>12.11.2025</a:t>
            </a:r>
          </a:p>
        </p:txBody>
      </p:sp>
      <p:sp>
        <p:nvSpPr>
          <p:cNvPr id="9" name="Cím 3">
            <a:extLst>
              <a:ext uri="{FF2B5EF4-FFF2-40B4-BE49-F238E27FC236}">
                <a16:creationId xmlns:a16="http://schemas.microsoft.com/office/drawing/2014/main" id="{5DF2B441-8D49-E7A4-D225-7570E08E99C4}"/>
              </a:ext>
            </a:extLst>
          </p:cNvPr>
          <p:cNvSpPr txBox="1">
            <a:spLocks/>
          </p:cNvSpPr>
          <p:nvPr/>
        </p:nvSpPr>
        <p:spPr>
          <a:xfrm>
            <a:off x="457170" y="1508041"/>
            <a:ext cx="8352722" cy="3351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noProof="0" dirty="0"/>
              <a:t>Hard way to apply digital process twins</a:t>
            </a:r>
            <a:br>
              <a:rPr lang="en-AU" dirty="0"/>
            </a:br>
            <a:endParaRPr lang="hu-HU" dirty="0"/>
          </a:p>
          <a:p>
            <a:br>
              <a:rPr lang="en-AU" dirty="0"/>
            </a:br>
            <a:br>
              <a:rPr lang="en-AU" dirty="0"/>
            </a:br>
            <a:r>
              <a:rPr lang="en-AU" dirty="0"/>
              <a:t>Prepared by:</a:t>
            </a:r>
            <a:br>
              <a:rPr lang="en-AU" dirty="0"/>
            </a:br>
            <a:r>
              <a:rPr lang="en-AU" dirty="0"/>
              <a:t>Dávid</a:t>
            </a:r>
            <a:r>
              <a:rPr lang="hu-HU" dirty="0"/>
              <a:t> Havas</a:t>
            </a:r>
            <a:br>
              <a:rPr lang="en-AU" dirty="0"/>
            </a:br>
            <a:endParaRPr lang="en-AU" dirty="0"/>
          </a:p>
        </p:txBody>
      </p:sp>
      <p:pic>
        <p:nvPicPr>
          <p:cNvPr id="4" name="Kép 3" descr="A képen Betűtípus, Grafika, Grafikus tervezés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11446E1-4D9D-F32A-A18A-E60BB52AA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36" y="147930"/>
            <a:ext cx="4153700" cy="8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8AF3A-6734-2857-CBD6-958463C0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5056E46-CB27-76ED-FB24-F6E32A9E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6" y="445025"/>
            <a:ext cx="7749251" cy="572700"/>
          </a:xfrm>
        </p:spPr>
        <p:txBody>
          <a:bodyPr/>
          <a:lstStyle/>
          <a:p>
            <a:r>
              <a:rPr lang="hu-HU" dirty="0">
                <a:latin typeface="+mj-lt"/>
              </a:rPr>
              <a:t>USE CASE II.</a:t>
            </a:r>
            <a:br>
              <a:rPr lang="hu-HU" dirty="0">
                <a:latin typeface="+mj-lt"/>
              </a:rPr>
            </a:b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89150A-044D-64A3-BAA1-F8526A07E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00792F8-8461-54CA-CBE6-A26231D0E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180" y="1584000"/>
            <a:ext cx="4107536" cy="5105842"/>
          </a:xfrm>
          <a:prstGeom prst="rect">
            <a:avLst/>
          </a:prstGeom>
        </p:spPr>
      </p:pic>
      <p:pic>
        <p:nvPicPr>
          <p:cNvPr id="6" name="Kép 5" descr="A képen képernyőkép, von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A736ABA-30C2-FE03-B3DE-78E6DE765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84000"/>
            <a:ext cx="5433531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4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977ED-9025-CF8B-AFD3-9D770F11C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05C81C1-ABA3-24BD-593B-1959C835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221" y="3018542"/>
            <a:ext cx="7749251" cy="572700"/>
          </a:xfrm>
        </p:spPr>
        <p:txBody>
          <a:bodyPr/>
          <a:lstStyle/>
          <a:p>
            <a:r>
              <a:rPr lang="hu-HU" dirty="0">
                <a:latin typeface="+mj-lt"/>
              </a:rPr>
              <a:t>THANK YOU FOR YOUR ATTENTION</a:t>
            </a:r>
            <a:br>
              <a:rPr lang="hu-HU" dirty="0">
                <a:latin typeface="+mj-lt"/>
              </a:rPr>
            </a:b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9DC9C5-BFDD-1A48-AA22-0AF0EA2D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" name="Kép 2" descr="A képen Betűtípus, Grafika, Grafikus tervezés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1A450B8-8C16-BA44-AEAD-8A9587D09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1708876"/>
            <a:ext cx="4153700" cy="8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91BAD-82EA-7A6F-3F2F-86C077DAA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6CEA943-77DF-885D-BD55-EE05EF9A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7" y="445025"/>
            <a:ext cx="6698700" cy="572700"/>
          </a:xfrm>
        </p:spPr>
        <p:txBody>
          <a:bodyPr/>
          <a:lstStyle/>
          <a:p>
            <a:r>
              <a:rPr lang="en-AU" dirty="0">
                <a:latin typeface="+mj-lt"/>
              </a:rPr>
              <a:t> </a:t>
            </a:r>
            <a:r>
              <a:rPr lang="hu-HU" dirty="0">
                <a:latin typeface="+mj-lt"/>
              </a:rPr>
              <a:t>DIGITAL PROCESS TWINS</a:t>
            </a:r>
            <a:br>
              <a:rPr lang="hu-HU" dirty="0">
                <a:latin typeface="+mj-lt"/>
              </a:rPr>
            </a:b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110210-3CA5-0760-9053-6EA672998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4A817BA-1E05-623A-9E95-20D2EA41C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745" y="1976585"/>
            <a:ext cx="5205256" cy="445192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E3406C4-5FAB-358A-1420-B6F42C5F882F}"/>
              </a:ext>
            </a:extLst>
          </p:cNvPr>
          <p:cNvSpPr txBox="1"/>
          <p:nvPr/>
        </p:nvSpPr>
        <p:spPr>
          <a:xfrm>
            <a:off x="360000" y="2160000"/>
            <a:ext cx="61052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Mimicking real life processes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Combine different technologies: process mining, AI, IoT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Potential</a:t>
            </a:r>
            <a:r>
              <a:rPr lang="hu-HU" noProof="0" dirty="0"/>
              <a:t> enabler</a:t>
            </a:r>
            <a:r>
              <a:rPr lang="en-AU" noProof="0" dirty="0"/>
              <a:t> for predictive control and optimization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Technical and organizational what‑if scenarios creation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Data fidelity, latency, governance are key to success</a:t>
            </a:r>
          </a:p>
        </p:txBody>
      </p:sp>
    </p:spTree>
    <p:extLst>
      <p:ext uri="{BB962C8B-B14F-4D97-AF65-F5344CB8AC3E}">
        <p14:creationId xmlns:p14="http://schemas.microsoft.com/office/powerpoint/2010/main" val="129080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3C28C-3BE8-4557-0885-216BBA8BF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7639A99-53CF-F0B9-1397-00EF54FD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7" y="445025"/>
            <a:ext cx="6698700" cy="572700"/>
          </a:xfrm>
        </p:spPr>
        <p:txBody>
          <a:bodyPr/>
          <a:lstStyle/>
          <a:p>
            <a:r>
              <a:rPr lang="en-AU" dirty="0">
                <a:latin typeface="+mj-lt"/>
              </a:rPr>
              <a:t> </a:t>
            </a:r>
            <a:r>
              <a:rPr lang="hu-HU" dirty="0">
                <a:latin typeface="+mj-lt"/>
              </a:rPr>
              <a:t>START WITH GOAL SETTING AND HONESTY</a:t>
            </a: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8BD306-DF2E-AEC1-2486-AC9A33E6F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17AAA79-6F2D-973B-6623-6A2668E37F22}"/>
              </a:ext>
            </a:extLst>
          </p:cNvPr>
          <p:cNvSpPr txBox="1"/>
          <p:nvPr/>
        </p:nvSpPr>
        <p:spPr>
          <a:xfrm>
            <a:off x="360000" y="2160000"/>
            <a:ext cx="61052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Start with curiosity about real processes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Define measurable end‑to‑end optimization goals</a:t>
            </a:r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noProof="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AU" dirty="0">
                <a:solidFill>
                  <a:srgbClr val="C00000"/>
                </a:solidFill>
              </a:rPr>
              <a:t>Strategy aligned KPIs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AU" dirty="0">
                <a:solidFill>
                  <a:srgbClr val="C00000"/>
                </a:solidFill>
              </a:rPr>
              <a:t>International benchmark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AU" noProof="0" dirty="0">
                <a:solidFill>
                  <a:srgbClr val="C00000"/>
                </a:solidFill>
              </a:rPr>
              <a:t>Internal, external consultants</a:t>
            </a:r>
            <a:r>
              <a:rPr lang="hu-HU" noProof="0" dirty="0">
                <a:solidFill>
                  <a:srgbClr val="C00000"/>
                </a:solidFill>
              </a:rPr>
              <a:t>’</a:t>
            </a:r>
            <a:r>
              <a:rPr lang="en-AU" noProof="0" dirty="0">
                <a:solidFill>
                  <a:srgbClr val="C00000"/>
                </a:solidFill>
              </a:rPr>
              <a:t> advice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endParaRPr lang="hu-HU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4B2ABAF-735D-6203-AE3F-8B551ECE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4" y="5299321"/>
            <a:ext cx="5185091" cy="14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299165D8-7E36-C15B-29F9-33DA80E0FA5B}"/>
              </a:ext>
            </a:extLst>
          </p:cNvPr>
          <p:cNvSpPr txBox="1"/>
          <p:nvPr/>
        </p:nvSpPr>
        <p:spPr>
          <a:xfrm>
            <a:off x="6465236" y="2160000"/>
            <a:ext cx="61052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Align ambitions with cultural and architectural readiness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Optimalisation opportunity:</a:t>
            </a:r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AU" noProof="0" dirty="0">
                <a:solidFill>
                  <a:srgbClr val="C00000"/>
                </a:solidFill>
              </a:rPr>
              <a:t>Maintenance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AU" noProof="0" dirty="0">
                <a:solidFill>
                  <a:srgbClr val="C00000"/>
                </a:solidFill>
              </a:rPr>
              <a:t>Logistics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AU" noProof="0" dirty="0">
                <a:solidFill>
                  <a:srgbClr val="C00000"/>
                </a:solidFill>
              </a:rPr>
              <a:t>O2C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AU" noProof="0" dirty="0">
                <a:solidFill>
                  <a:srgbClr val="C00000"/>
                </a:solidFill>
              </a:rPr>
              <a:t>Procurement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AU" noProof="0" dirty="0">
                <a:solidFill>
                  <a:srgbClr val="C00000"/>
                </a:solidFill>
              </a:rPr>
              <a:t>Production</a:t>
            </a:r>
            <a:endParaRPr lang="hu-HU" noProof="0" dirty="0">
              <a:solidFill>
                <a:srgbClr val="C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C00000"/>
                </a:solidFill>
              </a:rPr>
              <a:t>Finance</a:t>
            </a:r>
            <a:endParaRPr lang="en-AU" noProof="0" dirty="0">
              <a:solidFill>
                <a:srgbClr val="C0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975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47856-826F-F4D9-3F53-4A91DD0BF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58B0A61-9CF7-CCCC-7E90-A644CAD5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7" y="445025"/>
            <a:ext cx="6698700" cy="572700"/>
          </a:xfrm>
        </p:spPr>
        <p:txBody>
          <a:bodyPr/>
          <a:lstStyle/>
          <a:p>
            <a:r>
              <a:rPr lang="hu-HU" dirty="0">
                <a:latin typeface="+mj-lt"/>
              </a:rPr>
              <a:t>MEET WITH REALITY</a:t>
            </a: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D131B0-DD19-D3D3-6387-6F494E93B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E7640-C259-6987-0DB2-6C1C94DE3F6E}"/>
              </a:ext>
            </a:extLst>
          </p:cNvPr>
          <p:cNvSpPr txBox="1"/>
          <p:nvPr/>
        </p:nvSpPr>
        <p:spPr>
          <a:xfrm>
            <a:off x="360000" y="2160000"/>
            <a:ext cx="51290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Data contextualisation, quality and accessibility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Integration with legacy systems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Process descriptions – can AI help?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Number of process alternatives, loops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Compliance – Cybersecurity and Regulatory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Cultural acceptance</a:t>
            </a:r>
          </a:p>
          <a:p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5680266-2E98-11C6-9759-6D1877A6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1090641"/>
            <a:ext cx="3545840" cy="55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0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659B5-FAEC-B0EF-B9D0-AEDBBD210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89AC98B-DC03-BF9F-1C06-D4062EA9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6" y="445025"/>
            <a:ext cx="7749251" cy="572700"/>
          </a:xfrm>
        </p:spPr>
        <p:txBody>
          <a:bodyPr/>
          <a:lstStyle/>
          <a:p>
            <a:r>
              <a:rPr lang="en-AU" dirty="0">
                <a:latin typeface="+mj-lt"/>
              </a:rPr>
              <a:t> </a:t>
            </a:r>
            <a:r>
              <a:rPr lang="hu-HU" dirty="0">
                <a:latin typeface="+mj-lt"/>
              </a:rPr>
              <a:t>LET’S PLAN AND BUILD</a:t>
            </a:r>
            <a:br>
              <a:rPr lang="hu-HU" dirty="0">
                <a:latin typeface="+mj-lt"/>
              </a:rPr>
            </a:b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5ABACE-4D57-736B-FF6D-D6DD43014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995AEE4-0AC1-D6E3-3F7C-36A58DFFEA6E}"/>
              </a:ext>
            </a:extLst>
          </p:cNvPr>
          <p:cNvSpPr txBox="1"/>
          <p:nvPr/>
        </p:nvSpPr>
        <p:spPr>
          <a:xfrm>
            <a:off x="-124905" y="1841738"/>
            <a:ext cx="6103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9FE0679-CA83-1DFD-F758-719B713DC075}"/>
              </a:ext>
            </a:extLst>
          </p:cNvPr>
          <p:cNvSpPr txBox="1"/>
          <p:nvPr/>
        </p:nvSpPr>
        <p:spPr>
          <a:xfrm>
            <a:off x="360000" y="1584000"/>
            <a:ext cx="61606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Understand business opportunities and its operational consequences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Define goal and success measure KPIs</a:t>
            </a: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Define process steps and connect data 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Discover APIs and ontologies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Ensure governed data to avoid digital illusion.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Review existing architecture’s event driven maturity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Plan small and integrate early—avoid isolated models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6E9942B-D985-7BF3-7D7B-33F0210D9233}"/>
              </a:ext>
            </a:extLst>
          </p:cNvPr>
          <p:cNvSpPr txBox="1"/>
          <p:nvPr/>
        </p:nvSpPr>
        <p:spPr>
          <a:xfrm>
            <a:off x="6608617" y="2120798"/>
            <a:ext cx="61606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Involve operational SMEs early to fill knowledge gaps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Replicate source systems’ process flow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Use catalogue if it fits your business needs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Apply filters: status, cycle time, rework patterns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81B7BE1-117F-1E18-B188-1680158DA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67" t="6667" r="5091" b="39534"/>
          <a:stretch>
            <a:fillRect/>
          </a:stretch>
        </p:blipFill>
        <p:spPr>
          <a:xfrm>
            <a:off x="1930399" y="5677271"/>
            <a:ext cx="1745673" cy="688782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1FF1793-FECC-A7AF-5D67-FD2313124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928" y="5674410"/>
            <a:ext cx="1745673" cy="6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2F903-BAA9-C4A1-209C-1D9C04FA9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BB10AFC-3849-1515-1353-9083D5E5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6" y="445025"/>
            <a:ext cx="7749251" cy="572700"/>
          </a:xfrm>
        </p:spPr>
        <p:txBody>
          <a:bodyPr/>
          <a:lstStyle/>
          <a:p>
            <a:r>
              <a:rPr lang="hu-HU" dirty="0">
                <a:latin typeface="+mj-lt"/>
              </a:rPr>
              <a:t>HARD PART OF DIGITAL PROCESS JOURNEY I.</a:t>
            </a:r>
            <a:br>
              <a:rPr lang="hu-HU" dirty="0">
                <a:latin typeface="+mj-lt"/>
              </a:rPr>
            </a:b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20517D-EA18-B81D-949D-E2C9822C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A94DF47-E8A7-E8EF-FE6B-C33178A3F6CB}"/>
              </a:ext>
            </a:extLst>
          </p:cNvPr>
          <p:cNvSpPr txBox="1"/>
          <p:nvPr/>
        </p:nvSpPr>
        <p:spPr>
          <a:xfrm>
            <a:off x="360000" y="2160000"/>
            <a:ext cx="72231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Governance defines trust—the twin is only as reliable as its data lineage</a:t>
            </a:r>
            <a:endParaRPr lang="hu-H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Metadata management ensures process context and traceability</a:t>
            </a:r>
            <a:endParaRPr lang="hu-H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Continuous validation required as real processes evolve</a:t>
            </a:r>
            <a:endParaRPr lang="hu-H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Integrate governance with model lifecycle management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Align change management approaches, adoption model</a:t>
            </a:r>
            <a:br>
              <a:rPr lang="en-AU" noProof="0" dirty="0"/>
            </a:br>
            <a:endParaRPr lang="en-AU" i="1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Need for cross-functional alignment: </a:t>
            </a:r>
            <a:r>
              <a:rPr lang="hu-HU" noProof="0" dirty="0"/>
              <a:t>BU, </a:t>
            </a:r>
            <a:r>
              <a:rPr lang="en-AU" noProof="0" dirty="0"/>
              <a:t>IT, OT, Operation</a:t>
            </a:r>
            <a:r>
              <a:rPr lang="en-US" dirty="0"/>
              <a:t>s</a:t>
            </a:r>
            <a:endParaRPr lang="hu-HU" dirty="0"/>
          </a:p>
        </p:txBody>
      </p:sp>
      <p:pic>
        <p:nvPicPr>
          <p:cNvPr id="9" name="Kép 8" descr="A képen folyadék, Átlátszó anyag, Oldószer, Ivóedénye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712202F-5075-0FA9-D621-DD5D215DD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31" y="1697349"/>
            <a:ext cx="3033830" cy="44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4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A4C27-31E5-EEFC-50B1-0951E9C72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C385B3D-23EB-7E03-85A2-EBF0AFDA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6" y="445025"/>
            <a:ext cx="7749251" cy="572700"/>
          </a:xfrm>
        </p:spPr>
        <p:txBody>
          <a:bodyPr/>
          <a:lstStyle/>
          <a:p>
            <a:r>
              <a:rPr lang="la-Latn" noProof="0" dirty="0">
                <a:latin typeface="+mj-lt"/>
              </a:rPr>
              <a:t>HARD PART OF DIGITAL PROCESS JOURNEY</a:t>
            </a:r>
            <a:r>
              <a:rPr lang="hu-HU" noProof="0" dirty="0">
                <a:latin typeface="+mj-lt"/>
              </a:rPr>
              <a:t> II.</a:t>
            </a:r>
            <a:br>
              <a:rPr lang="la-Latn" noProof="0" dirty="0">
                <a:latin typeface="+mj-lt"/>
              </a:rPr>
            </a:br>
            <a:endParaRPr lang="la-Latn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3764B5-E42A-036E-C035-CCEFD5394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a-Latn" noProof="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7536E3F-B4F5-CA3B-25B2-0C3ABA1F0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1" y="3197663"/>
            <a:ext cx="5543552" cy="323973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7526DAF-6AF5-247A-2F0A-8CA0922B76E3}"/>
              </a:ext>
            </a:extLst>
          </p:cNvPr>
          <p:cNvSpPr txBox="1"/>
          <p:nvPr/>
        </p:nvSpPr>
        <p:spPr>
          <a:xfrm>
            <a:off x="360000" y="2160000"/>
            <a:ext cx="72231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a-Latn" noProof="0" dirty="0"/>
              <a:t>How to handle multidimensional complexity and  the huge amount of variation of a certain proce</a:t>
            </a:r>
            <a:r>
              <a:rPr lang="hu-HU" noProof="0" dirty="0"/>
              <a:t>ss</a:t>
            </a:r>
            <a:endParaRPr lang="la-Latn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a-Latn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a-Latn" noProof="0" dirty="0"/>
              <a:t>Cost benefit analysis, what to change what to keep</a:t>
            </a:r>
          </a:p>
          <a:p>
            <a:endParaRPr lang="la-Latn" noProof="0" dirty="0"/>
          </a:p>
          <a:p>
            <a:endParaRPr lang="la-Latn" noProof="0" dirty="0"/>
          </a:p>
          <a:p>
            <a:endParaRPr lang="la-Latn" noProof="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F2E8D80-F041-030E-9A76-5D90FD6389D5}"/>
              </a:ext>
            </a:extLst>
          </p:cNvPr>
          <p:cNvSpPr txBox="1"/>
          <p:nvPr/>
        </p:nvSpPr>
        <p:spPr>
          <a:xfrm>
            <a:off x="7732830" y="2160000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a-Latn" noProof="0" dirty="0"/>
              <a:t>„Varietas dēlectat”</a:t>
            </a:r>
          </a:p>
        </p:txBody>
      </p:sp>
      <p:pic>
        <p:nvPicPr>
          <p:cNvPr id="3074" name="Picture 2" descr="Cicero | Biography, Philosophy, Writings, Books, Death ...">
            <a:extLst>
              <a:ext uri="{FF2B5EF4-FFF2-40B4-BE49-F238E27FC236}">
                <a16:creationId xmlns:a16="http://schemas.microsoft.com/office/drawing/2014/main" id="{6B8DDD49-8B94-9E30-FFC0-A5D6323A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30" y="2911493"/>
            <a:ext cx="2602661" cy="33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006BBB5-A7A3-7FA4-E843-A1CC808F8BF0}"/>
              </a:ext>
            </a:extLst>
          </p:cNvPr>
          <p:cNvSpPr txBox="1"/>
          <p:nvPr/>
        </p:nvSpPr>
        <p:spPr>
          <a:xfrm>
            <a:off x="7875286" y="6282856"/>
            <a:ext cx="69041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a-Latn" sz="1000" noProof="0" dirty="0"/>
              <a:t>Source: https://www.britannica.com/biography/Cicero</a:t>
            </a:r>
          </a:p>
        </p:txBody>
      </p:sp>
    </p:spTree>
    <p:extLst>
      <p:ext uri="{BB962C8B-B14F-4D97-AF65-F5344CB8AC3E}">
        <p14:creationId xmlns:p14="http://schemas.microsoft.com/office/powerpoint/2010/main" val="253782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A6719-0271-9801-35AA-963ECDB01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9B1D863-A2DC-E21E-2094-3BD02550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6" y="445025"/>
            <a:ext cx="7749251" cy="572700"/>
          </a:xfrm>
        </p:spPr>
        <p:txBody>
          <a:bodyPr/>
          <a:lstStyle/>
          <a:p>
            <a:r>
              <a:rPr lang="hu-HU" dirty="0">
                <a:latin typeface="+mj-lt"/>
              </a:rPr>
              <a:t>TAKE OFF THE SHELF SOLUTION AND PLUG&amp;PLAY?</a:t>
            </a:r>
            <a:br>
              <a:rPr lang="hu-HU" dirty="0">
                <a:latin typeface="+mj-lt"/>
              </a:rPr>
            </a:b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A6307-F1F4-CC03-A704-B52340A0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55C7CD5-6FD3-E595-624F-0844FCF367EB}"/>
              </a:ext>
            </a:extLst>
          </p:cNvPr>
          <p:cNvSpPr txBox="1"/>
          <p:nvPr/>
        </p:nvSpPr>
        <p:spPr>
          <a:xfrm>
            <a:off x="360000" y="2160000"/>
            <a:ext cx="9169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The hard way is the right way—complexity builds resilience and insight</a:t>
            </a:r>
            <a:br>
              <a:rPr lang="en-AU" dirty="0"/>
            </a:b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As twins mature, focus shifts from </a:t>
            </a:r>
            <a:r>
              <a:rPr lang="en-AU" i="1" noProof="0" dirty="0"/>
              <a:t>mirroring</a:t>
            </a:r>
            <a:r>
              <a:rPr lang="en-AU" noProof="0" dirty="0"/>
              <a:t> to </a:t>
            </a:r>
            <a:r>
              <a:rPr lang="en-AU" i="1" noProof="0" dirty="0"/>
              <a:t>co-evolving</a:t>
            </a:r>
            <a:r>
              <a:rPr lang="en-AU" noProof="0" dirty="0"/>
              <a:t> processes</a:t>
            </a:r>
            <a:br>
              <a:rPr lang="en-AU" noProof="0" dirty="0"/>
            </a:b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Potential future: autonomous twins collaborating across enterprise ecosystems</a:t>
            </a:r>
            <a:br>
              <a:rPr lang="en-AU" noProof="0" dirty="0"/>
            </a:br>
            <a:endParaRPr lang="en-AU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noProof="0" dirty="0"/>
              <a:t>Start today: small, trustful, continuously adopt </a:t>
            </a:r>
            <a:r>
              <a:rPr lang="en-AU" dirty="0"/>
              <a:t>digital twins</a:t>
            </a:r>
            <a:br>
              <a:rPr lang="en-US" dirty="0"/>
            </a:br>
            <a:r>
              <a:rPr lang="en-US" i="1" dirty="0"/>
              <a:t>.</a:t>
            </a:r>
            <a:endParaRPr lang="hu-HU" dirty="0"/>
          </a:p>
        </p:txBody>
      </p:sp>
      <p:pic>
        <p:nvPicPr>
          <p:cNvPr id="6" name="Kép 5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1BCAEE0-B2E4-192E-ABFE-ACEDF4CE8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40" y="1767840"/>
            <a:ext cx="3674280" cy="36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6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019AE-5603-6979-9616-02A96E5A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392F2E7-E9C2-8EE6-21B4-493981F4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6" y="445025"/>
            <a:ext cx="7749251" cy="572700"/>
          </a:xfrm>
        </p:spPr>
        <p:txBody>
          <a:bodyPr/>
          <a:lstStyle/>
          <a:p>
            <a:r>
              <a:rPr lang="hu-HU" dirty="0">
                <a:latin typeface="+mj-lt"/>
              </a:rPr>
              <a:t>USE CASE I.</a:t>
            </a:r>
            <a:br>
              <a:rPr lang="hu-HU" dirty="0">
                <a:latin typeface="+mj-lt"/>
              </a:rPr>
            </a:b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4F4B24-4260-C990-EDE7-F5521DBE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" name="Kép 3" descr="A képen szöveg, Betűtípus, Grafika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4331C35-AFDF-983B-CD74-740E9DB5F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3" y="1584000"/>
            <a:ext cx="5471634" cy="50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23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IRA xmlns="01f2ecb2-af80-4a94-86bc-4fa44fd62e12">
      <Url xsi:nil="true"/>
      <Description xsi:nil="true"/>
    </JIRA>
    <TaxCatchAll xmlns="7b7fd677-13a2-4460-887f-78408d631ed9" xsi:nil="true"/>
    <_Flow_SignoffStatus xmlns="01f2ecb2-af80-4a94-86bc-4fa44fd62e12" xsi:nil="true"/>
    <Owner xmlns="01f2ecb2-af80-4a94-86bc-4fa44fd62e12">No Maintainer</Owner>
    <lcf76f155ced4ddcb4097134ff3c332f xmlns="01f2ecb2-af80-4a94-86bc-4fa44fd62e1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ABA4554610FA947BB8B1585814EEA48" ma:contentTypeVersion="25" ma:contentTypeDescription="Új dokumentum létrehozása." ma:contentTypeScope="" ma:versionID="93c6fd11934226b0ac03715462ba997b">
  <xsd:schema xmlns:xsd="http://www.w3.org/2001/XMLSchema" xmlns:xs="http://www.w3.org/2001/XMLSchema" xmlns:p="http://schemas.microsoft.com/office/2006/metadata/properties" xmlns:ns2="01f2ecb2-af80-4a94-86bc-4fa44fd62e12" xmlns:ns3="7b7fd677-13a2-4460-887f-78408d631ed9" targetNamespace="http://schemas.microsoft.com/office/2006/metadata/properties" ma:root="true" ma:fieldsID="87ff2a0aa9f8739f95a23f9249ce9554" ns2:_="" ns3:_="">
    <xsd:import namespace="01f2ecb2-af80-4a94-86bc-4fa44fd62e12"/>
    <xsd:import namespace="7b7fd677-13a2-4460-887f-78408d631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Owner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JIR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2ecb2-af80-4a94-86bc-4fa44fd62e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Owner" ma:index="16" nillable="true" ma:displayName="Owner" ma:default="No Maintainer" ma:description="Responsible for the contents of the folder" ma:format="Dropdown" ma:internalName="Owner">
      <xsd:simpleType>
        <xsd:restriction base="dms:Choice">
          <xsd:enumeration value="No Maintainer"/>
          <xsd:enumeration value="Ambrus Attila"/>
          <xsd:enumeration value="Cseh Péter"/>
          <xsd:enumeration value="Dér András"/>
          <xsd:enumeration value="Kelemen Dániel"/>
          <xsd:enumeration value="Lanoe Philippe"/>
          <xsd:enumeration value="Ott Károly"/>
          <xsd:enumeration value="Süki Ádám"/>
          <xsd:enumeration value="Szabadi Attila"/>
          <xsd:enumeration value="Tomás Timon"/>
        </xsd:restriction>
      </xsd:simpleType>
    </xsd:element>
    <xsd:element name="_Flow_SignoffStatus" ma:index="17" nillable="true" ma:displayName="Láttamozási állapot" ma:internalName="_x0024_Resources_x003a_core_x002c_Signoff_Status_x003b_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JIRA" ma:index="22" nillable="true" ma:displayName="JIRA" ma:description="JIRA Ticket URL" ma:format="Hyperlink" ma:internalName="JIR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Képcímkék" ma:readOnly="false" ma:fieldId="{5cf76f15-5ced-4ddc-b409-7134ff3c332f}" ma:taxonomyMulti="true" ma:sspId="621fbe73-dc4e-4166-ae5c-7612da78d5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fd677-13a2-4460-887f-78408d631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4e310e9-fc62-47ae-b3dc-56a0f34eb1a0}" ma:internalName="TaxCatchAll" ma:showField="CatchAllData" ma:web="7b7fd677-13a2-4460-887f-78408d631e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CC77FB-39BD-46FB-A796-0D79856E3655}">
  <ds:schemaRefs>
    <ds:schemaRef ds:uri="01f2ecb2-af80-4a94-86bc-4fa44fd62e12"/>
    <ds:schemaRef ds:uri="7b7fd677-13a2-4460-887f-78408d631e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3757C5-D3D4-46D7-AA9D-C41AFBFC1F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8D3150-36ED-47FF-87BE-F8E423B2A468}">
  <ds:schemaRefs>
    <ds:schemaRef ds:uri="01f2ecb2-af80-4a94-86bc-4fa44fd62e12"/>
    <ds:schemaRef ds:uri="7b7fd677-13a2-4460-887f-78408d631e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095f0bc-1489-4158-ab31-79da4ead3538}" enabled="1" method="Privileged" siteId="{bb1717f5-9818-4fe9-a447-47ec9013145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Szélesvásznú</PresentationFormat>
  <Paragraphs>108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Office-téma</vt:lpstr>
      <vt:lpstr>Custom Design</vt:lpstr>
      <vt:lpstr>PowerPoint-bemutató</vt:lpstr>
      <vt:lpstr> DIGITAL PROCESS TWINS </vt:lpstr>
      <vt:lpstr> START WITH GOAL SETTING AND HONESTY</vt:lpstr>
      <vt:lpstr>MEET WITH REALITY</vt:lpstr>
      <vt:lpstr> LET’S PLAN AND BUILD </vt:lpstr>
      <vt:lpstr>HARD PART OF DIGITAL PROCESS JOURNEY I. </vt:lpstr>
      <vt:lpstr>HARD PART OF DIGITAL PROCESS JOURNEY II. </vt:lpstr>
      <vt:lpstr>TAKE OFF THE SHELF SOLUTION AND PLUG&amp;PLAY? </vt:lpstr>
      <vt:lpstr>USE CASE I. </vt:lpstr>
      <vt:lpstr>USE CASE II. </vt:lpstr>
      <vt:lpstr>THANK YOU FOR YOUR ATTENTION </vt:lpstr>
    </vt:vector>
  </TitlesOfParts>
  <Company>MOL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Farkas Dávid (MOL IT&amp;Digital GBS HU Kft)</dc:creator>
  <cp:lastModifiedBy>Havas Dávid András (MOL IT&amp;Digital GBS HU Kft)</cp:lastModifiedBy>
  <cp:revision>2</cp:revision>
  <dcterms:created xsi:type="dcterms:W3CDTF">2025-01-14T07:11:25Z</dcterms:created>
  <dcterms:modified xsi:type="dcterms:W3CDTF">2025-11-10T18:49:27Z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0x0101000ABA4554610FA947BB8B1585814EEA48</vt:lpwstr>
  </property>
  <property fmtid="{D5CDD505-2E9C-101B-9397-08002B2CF9AE}" pid="3" name="MSIP_Label_3095f0bc-1489-4158-ab31-79da4ead3538_Enabled">
    <vt:lpwstr>true</vt:lpwstr>
  </property>
  <property fmtid="{D5CDD505-2E9C-101B-9397-08002B2CF9AE}" pid="4" name="MSIP_Label_3095f0bc-1489-4158-ab31-79da4ead3538_SetDate">
    <vt:lpwstr>2025-01-21T09:21:47Z</vt:lpwstr>
  </property>
  <property fmtid="{D5CDD505-2E9C-101B-9397-08002B2CF9AE}" pid="5" name="MSIP_Label_3095f0bc-1489-4158-ab31-79da4ead3538_Method">
    <vt:lpwstr>Privileged</vt:lpwstr>
  </property>
  <property fmtid="{D5CDD505-2E9C-101B-9397-08002B2CF9AE}" pid="6" name="MSIP_Label_3095f0bc-1489-4158-ab31-79da4ead3538_Name">
    <vt:lpwstr>C2 - INTERNAL</vt:lpwstr>
  </property>
  <property fmtid="{D5CDD505-2E9C-101B-9397-08002B2CF9AE}" pid="7" name="MSIP_Label_3095f0bc-1489-4158-ab31-79da4ead3538_SiteId">
    <vt:lpwstr>bb1717f5-9818-4fe9-a447-47ec90131452</vt:lpwstr>
  </property>
  <property fmtid="{D5CDD505-2E9C-101B-9397-08002B2CF9AE}" pid="8" name="MSIP_Label_3095f0bc-1489-4158-ab31-79da4ead3538_ActionId">
    <vt:lpwstr>0f919b7a-3802-4602-a353-561e80f12e12</vt:lpwstr>
  </property>
  <property fmtid="{D5CDD505-2E9C-101B-9397-08002B2CF9AE}" pid="9" name="MSIP_Label_3095f0bc-1489-4158-ab31-79da4ead3538_ContentBits">
    <vt:lpwstr>3</vt:lpwstr>
  </property>
  <property fmtid="{D5CDD505-2E9C-101B-9397-08002B2CF9AE}" pid="10" name="ClassificationContentMarkingFooterLocations">
    <vt:lpwstr>Office-téma:10</vt:lpwstr>
  </property>
  <property fmtid="{D5CDD505-2E9C-101B-9397-08002B2CF9AE}" pid="11" name="ClassificationContentMarkingFooterText">
    <vt:lpwstr>C2 - INTERNAL</vt:lpwstr>
  </property>
  <property fmtid="{D5CDD505-2E9C-101B-9397-08002B2CF9AE}" pid="12" name="ClassificationContentMarkingHeaderLocations">
    <vt:lpwstr>Office-téma:9</vt:lpwstr>
  </property>
  <property fmtid="{D5CDD505-2E9C-101B-9397-08002B2CF9AE}" pid="13" name="ClassificationContentMarkingHeaderText">
    <vt:lpwstr>C2 - INTERNAL</vt:lpwstr>
  </property>
</Properties>
</file>