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10287000" cx="18288000"/>
  <p:notesSz cx="6858000" cy="9144000"/>
  <p:embeddedFontLst>
    <p:embeddedFont>
      <p:font typeface="Encode Sans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8" roundtripDataSignature="AMtx7mimmnFnNM+TvmoNYHn0C/v513Wc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EncodeSans-bold.fntdata"/><Relationship Id="rId16" Type="http://schemas.openxmlformats.org/officeDocument/2006/relationships/font" Target="fonts/Encode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tr-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tr-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tr-T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1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15" name="Google Shape;15;p11"/>
          <p:cNvSpPr txBox="1"/>
          <p:nvPr/>
        </p:nvSpPr>
        <p:spPr>
          <a:xfrm>
            <a:off x="16038513" y="10071100"/>
            <a:ext cx="2211387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Sensitivity: Internal / Non-Personal Data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9.png"/><Relationship Id="rId7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57" l="0" r="0" t="-92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10591800" y="952500"/>
            <a:ext cx="7453924" cy="9407063"/>
          </a:xfrm>
          <a:custGeom>
            <a:rect b="b" l="l" r="r" t="t"/>
            <a:pathLst>
              <a:path extrusionOk="0" h="9407063" w="7453924">
                <a:moveTo>
                  <a:pt x="0" y="0"/>
                </a:moveTo>
                <a:lnTo>
                  <a:pt x="7453924" y="0"/>
                </a:lnTo>
                <a:lnTo>
                  <a:pt x="7453924" y="9407063"/>
                </a:lnTo>
                <a:lnTo>
                  <a:pt x="0" y="9407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46514" r="-13733" t="-310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028700" y="2327010"/>
            <a:ext cx="7597578" cy="43858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26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6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To Drive Agentic AI In Large Enterprises 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1028700" y="6783015"/>
            <a:ext cx="8053372" cy="795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 u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9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80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Utku Pazar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/>
          <p:nvPr/>
        </p:nvSpPr>
        <p:spPr>
          <a:xfrm flipH="1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1485699" y="2207547"/>
            <a:ext cx="9536271" cy="14865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65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218" name="Google Shape;218;p10"/>
          <p:cNvSpPr txBox="1"/>
          <p:nvPr/>
        </p:nvSpPr>
        <p:spPr>
          <a:xfrm>
            <a:off x="1485699" y="4073285"/>
            <a:ext cx="8053372" cy="373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19" u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0"/>
          <p:cNvSpPr txBox="1"/>
          <p:nvPr/>
        </p:nvSpPr>
        <p:spPr>
          <a:xfrm>
            <a:off x="2208690" y="4143230"/>
            <a:ext cx="4348660" cy="373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19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Utku.Pazar@gmail.com</a:t>
            </a:r>
            <a:endParaRPr/>
          </a:p>
        </p:txBody>
      </p:sp>
      <p:sp>
        <p:nvSpPr>
          <p:cNvPr id="220" name="Google Shape;220;p10"/>
          <p:cNvSpPr txBox="1"/>
          <p:nvPr/>
        </p:nvSpPr>
        <p:spPr>
          <a:xfrm>
            <a:off x="2208690" y="4767031"/>
            <a:ext cx="6422931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https://www.linkedin.com/in/utkupazar/</a:t>
            </a:r>
            <a:endParaRPr sz="2219" u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1520147" y="4154360"/>
            <a:ext cx="500895" cy="500895"/>
          </a:xfrm>
          <a:custGeom>
            <a:rect b="b" l="l" r="r" t="t"/>
            <a:pathLst>
              <a:path extrusionOk="0" h="500895" w="500895">
                <a:moveTo>
                  <a:pt x="0" y="0"/>
                </a:moveTo>
                <a:lnTo>
                  <a:pt x="500895" y="0"/>
                </a:lnTo>
                <a:lnTo>
                  <a:pt x="500895" y="500895"/>
                </a:lnTo>
                <a:lnTo>
                  <a:pt x="0" y="500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1506720" y="4754634"/>
            <a:ext cx="547952" cy="547952"/>
          </a:xfrm>
          <a:custGeom>
            <a:rect b="b" l="l" r="r" t="t"/>
            <a:pathLst>
              <a:path extrusionOk="0" h="547952" w="547952">
                <a:moveTo>
                  <a:pt x="0" y="0"/>
                </a:moveTo>
                <a:lnTo>
                  <a:pt x="547952" y="0"/>
                </a:lnTo>
                <a:lnTo>
                  <a:pt x="547952" y="547951"/>
                </a:lnTo>
                <a:lnTo>
                  <a:pt x="0" y="547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10"/>
          <p:cNvGrpSpPr/>
          <p:nvPr/>
        </p:nvGrpSpPr>
        <p:grpSpPr>
          <a:xfrm>
            <a:off x="9945277" y="1385144"/>
            <a:ext cx="7308810" cy="7308810"/>
            <a:chOff x="6350" y="6350"/>
            <a:chExt cx="8903970" cy="8903970"/>
          </a:xfrm>
        </p:grpSpPr>
        <p:sp>
          <p:nvSpPr>
            <p:cNvPr id="224" name="Google Shape;224;p10"/>
            <p:cNvSpPr/>
            <p:nvPr/>
          </p:nvSpPr>
          <p:spPr>
            <a:xfrm>
              <a:off x="154940" y="154940"/>
              <a:ext cx="8605520" cy="8605520"/>
            </a:xfrm>
            <a:custGeom>
              <a:rect b="b" l="l" r="r" t="t"/>
              <a:pathLst>
                <a:path extrusionOk="0"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7488" l="-5683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6350" y="6350"/>
              <a:ext cx="8903970" cy="8903970"/>
            </a:xfrm>
            <a:custGeom>
              <a:rect b="b" l="l" r="r" t="t"/>
              <a:pathLst>
                <a:path extrusionOk="0"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  <a:moveTo>
                    <a:pt x="4451350" y="8764270"/>
                  </a:moveTo>
                  <a:cubicBezTo>
                    <a:pt x="2073910" y="8764270"/>
                    <a:pt x="139700" y="6830060"/>
                    <a:pt x="139700" y="4451350"/>
                  </a:cubicBezTo>
                  <a:cubicBezTo>
                    <a:pt x="139700" y="2072640"/>
                    <a:pt x="2073910" y="139700"/>
                    <a:pt x="4451350" y="139700"/>
                  </a:cubicBezTo>
                  <a:cubicBezTo>
                    <a:pt x="6828790" y="139700"/>
                    <a:pt x="8764270" y="2073910"/>
                    <a:pt x="8764270" y="4451350"/>
                  </a:cubicBezTo>
                  <a:cubicBezTo>
                    <a:pt x="8764270" y="6828790"/>
                    <a:pt x="6830060" y="8764270"/>
                    <a:pt x="4451350" y="8764270"/>
                  </a:cubicBezTo>
                  <a:close/>
                  <a:moveTo>
                    <a:pt x="4451350" y="158750"/>
                  </a:moveTo>
                  <a:cubicBezTo>
                    <a:pt x="2084070" y="158750"/>
                    <a:pt x="158750" y="2084070"/>
                    <a:pt x="158750" y="4451350"/>
                  </a:cubicBezTo>
                  <a:cubicBezTo>
                    <a:pt x="158750" y="6818630"/>
                    <a:pt x="2084070" y="8743950"/>
                    <a:pt x="4451350" y="8743950"/>
                  </a:cubicBezTo>
                  <a:cubicBezTo>
                    <a:pt x="6818630" y="8743950"/>
                    <a:pt x="8743950" y="6818630"/>
                    <a:pt x="8743950" y="4451350"/>
                  </a:cubicBezTo>
                  <a:cubicBezTo>
                    <a:pt x="8743950" y="2084070"/>
                    <a:pt x="6819900" y="158750"/>
                    <a:pt x="4451350" y="158750"/>
                  </a:cubicBezTo>
                  <a:close/>
                </a:path>
              </a:pathLst>
            </a:custGeom>
            <a:gradFill>
              <a:gsLst>
                <a:gs pos="0">
                  <a:srgbClr val="10A5FF"/>
                </a:gs>
                <a:gs pos="100000">
                  <a:srgbClr val="041E4E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6" name="Google Shape;22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10000" y="6362700"/>
            <a:ext cx="2060527" cy="206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 flipH="1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8257" r="0" t="-401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1279458" y="2188761"/>
            <a:ext cx="8597816" cy="1090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783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Utku Pazar</a:t>
            </a:r>
            <a:endParaRPr/>
          </a:p>
        </p:txBody>
      </p:sp>
      <p:grpSp>
        <p:nvGrpSpPr>
          <p:cNvPr id="99" name="Google Shape;99;p2"/>
          <p:cNvGrpSpPr/>
          <p:nvPr/>
        </p:nvGrpSpPr>
        <p:grpSpPr>
          <a:xfrm>
            <a:off x="1484655" y="4102880"/>
            <a:ext cx="569605" cy="4742482"/>
            <a:chOff x="0" y="-76200"/>
            <a:chExt cx="150019" cy="1249049"/>
          </a:xfrm>
        </p:grpSpPr>
        <p:sp>
          <p:nvSpPr>
            <p:cNvPr id="100" name="Google Shape;100;p2"/>
            <p:cNvSpPr/>
            <p:nvPr/>
          </p:nvSpPr>
          <p:spPr>
            <a:xfrm>
              <a:off x="0" y="0"/>
              <a:ext cx="150019" cy="1172849"/>
            </a:xfrm>
            <a:custGeom>
              <a:rect b="b" l="l" r="r" t="t"/>
              <a:pathLst>
                <a:path extrusionOk="0" h="1172849" w="150019">
                  <a:moveTo>
                    <a:pt x="75010" y="0"/>
                  </a:moveTo>
                  <a:lnTo>
                    <a:pt x="75010" y="0"/>
                  </a:lnTo>
                  <a:cubicBezTo>
                    <a:pt x="94903" y="0"/>
                    <a:pt x="113982" y="7903"/>
                    <a:pt x="128049" y="21970"/>
                  </a:cubicBezTo>
                  <a:cubicBezTo>
                    <a:pt x="142117" y="36037"/>
                    <a:pt x="150019" y="55116"/>
                    <a:pt x="150019" y="75010"/>
                  </a:cubicBezTo>
                  <a:lnTo>
                    <a:pt x="150019" y="1097839"/>
                  </a:lnTo>
                  <a:cubicBezTo>
                    <a:pt x="150019" y="1139266"/>
                    <a:pt x="116436" y="1172849"/>
                    <a:pt x="75010" y="1172849"/>
                  </a:cubicBezTo>
                  <a:lnTo>
                    <a:pt x="75010" y="1172849"/>
                  </a:lnTo>
                  <a:cubicBezTo>
                    <a:pt x="33583" y="1172849"/>
                    <a:pt x="0" y="1139266"/>
                    <a:pt x="0" y="1097839"/>
                  </a:cubicBezTo>
                  <a:lnTo>
                    <a:pt x="0" y="75010"/>
                  </a:lnTo>
                  <a:cubicBezTo>
                    <a:pt x="0" y="33583"/>
                    <a:pt x="33583" y="0"/>
                    <a:pt x="75010" y="0"/>
                  </a:cubicBezTo>
                  <a:close/>
                </a:path>
              </a:pathLst>
            </a:custGeom>
            <a:gradFill>
              <a:gsLst>
                <a:gs pos="0">
                  <a:srgbClr val="10A5FF"/>
                </a:gs>
                <a:gs pos="100000">
                  <a:srgbClr val="041E4E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 txBox="1"/>
            <p:nvPr/>
          </p:nvSpPr>
          <p:spPr>
            <a:xfrm>
              <a:off x="0" y="-76200"/>
              <a:ext cx="150019" cy="12490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 txBox="1"/>
          <p:nvPr/>
        </p:nvSpPr>
        <p:spPr>
          <a:xfrm>
            <a:off x="2248748" y="4535128"/>
            <a:ext cx="8080759" cy="3877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 – Chief Digital and Strategy Officer at Beko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 – McKinsey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 – Nokia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IDC Global Advisor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CEMS Advisory Board Member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WEF AI Transformation of Industries Member</a:t>
            </a:r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28605" r="24325" t="0"/>
          <a:stretch/>
        </p:blipFill>
        <p:spPr>
          <a:xfrm>
            <a:off x="11420751" y="2928698"/>
            <a:ext cx="3706728" cy="4429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 flipH="1"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57" l="0" r="0" t="-92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00" y="495300"/>
            <a:ext cx="10210800" cy="97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57" l="0" r="0" t="-92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711200" y="609601"/>
            <a:ext cx="13081857" cy="669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4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Agentic AI is rewriting the rules</a:t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1916700" y="3492500"/>
            <a:ext cx="4133850" cy="3389312"/>
          </a:xfrm>
          <a:prstGeom prst="roundRect">
            <a:avLst>
              <a:gd fmla="val 7455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211" lvl="0" marL="22861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Trillion Dollar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Investments</a:t>
            </a:r>
            <a:endParaRPr sz="18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76211" lvl="0" marL="228611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Trillion Dollar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Companies</a:t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76211" lvl="0" marL="228611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descr="Dollar outline"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038" y="4052726"/>
            <a:ext cx="1395018" cy="1143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12401550" y="3274261"/>
            <a:ext cx="8972550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Billion/Trillion $ Question</a:t>
            </a:r>
            <a:endParaRPr/>
          </a:p>
        </p:txBody>
      </p:sp>
      <p:grpSp>
        <p:nvGrpSpPr>
          <p:cNvPr id="119" name="Google Shape;119;p4"/>
          <p:cNvGrpSpPr/>
          <p:nvPr/>
        </p:nvGrpSpPr>
        <p:grpSpPr>
          <a:xfrm>
            <a:off x="15306036" y="182880"/>
            <a:ext cx="2981964" cy="2981964"/>
            <a:chOff x="6350" y="6350"/>
            <a:chExt cx="8903970" cy="8903970"/>
          </a:xfrm>
        </p:grpSpPr>
        <p:sp>
          <p:nvSpPr>
            <p:cNvPr id="120" name="Google Shape;120;p4"/>
            <p:cNvSpPr/>
            <p:nvPr/>
          </p:nvSpPr>
          <p:spPr>
            <a:xfrm>
              <a:off x="154941" y="154941"/>
              <a:ext cx="8605521" cy="8605521"/>
            </a:xfrm>
            <a:custGeom>
              <a:rect b="b" l="l" r="r" t="t"/>
              <a:pathLst>
                <a:path extrusionOk="0"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17488" l="-56838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350" y="6350"/>
              <a:ext cx="8903970" cy="8903970"/>
            </a:xfrm>
            <a:custGeom>
              <a:rect b="b" l="l" r="r" t="t"/>
              <a:pathLst>
                <a:path extrusionOk="0"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  <a:moveTo>
                    <a:pt x="4451350" y="8764270"/>
                  </a:moveTo>
                  <a:cubicBezTo>
                    <a:pt x="2073910" y="8764270"/>
                    <a:pt x="139700" y="6830060"/>
                    <a:pt x="139700" y="4451350"/>
                  </a:cubicBezTo>
                  <a:cubicBezTo>
                    <a:pt x="139700" y="2072640"/>
                    <a:pt x="2073910" y="139700"/>
                    <a:pt x="4451350" y="139700"/>
                  </a:cubicBezTo>
                  <a:cubicBezTo>
                    <a:pt x="6828790" y="139700"/>
                    <a:pt x="8764270" y="2073910"/>
                    <a:pt x="8764270" y="4451350"/>
                  </a:cubicBezTo>
                  <a:cubicBezTo>
                    <a:pt x="8764270" y="6828790"/>
                    <a:pt x="6830060" y="8764270"/>
                    <a:pt x="4451350" y="8764270"/>
                  </a:cubicBezTo>
                  <a:close/>
                  <a:moveTo>
                    <a:pt x="4451350" y="158750"/>
                  </a:moveTo>
                  <a:cubicBezTo>
                    <a:pt x="2084070" y="158750"/>
                    <a:pt x="158750" y="2084070"/>
                    <a:pt x="158750" y="4451350"/>
                  </a:cubicBezTo>
                  <a:cubicBezTo>
                    <a:pt x="158750" y="6818630"/>
                    <a:pt x="2084070" y="8743950"/>
                    <a:pt x="4451350" y="8743950"/>
                  </a:cubicBezTo>
                  <a:cubicBezTo>
                    <a:pt x="6818630" y="8743950"/>
                    <a:pt x="8743950" y="6818630"/>
                    <a:pt x="8743950" y="4451350"/>
                  </a:cubicBezTo>
                  <a:cubicBezTo>
                    <a:pt x="8743950" y="2084070"/>
                    <a:pt x="6819900" y="158750"/>
                    <a:pt x="4451350" y="158750"/>
                  </a:cubicBezTo>
                  <a:close/>
                </a:path>
              </a:pathLst>
            </a:custGeom>
            <a:gradFill>
              <a:gsLst>
                <a:gs pos="0">
                  <a:srgbClr val="10A5FF"/>
                </a:gs>
                <a:gs pos="100000">
                  <a:srgbClr val="041E4E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</p:grpSp>
      <p:sp>
        <p:nvSpPr>
          <p:cNvPr id="122" name="Google Shape;122;p4"/>
          <p:cNvSpPr txBox="1"/>
          <p:nvPr/>
        </p:nvSpPr>
        <p:spPr>
          <a:xfrm>
            <a:off x="1263650" y="1009651"/>
            <a:ext cx="11595101" cy="461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1253256" y="3379786"/>
            <a:ext cx="6755130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AI Momentum</a:t>
            </a:r>
            <a:endParaRPr/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descr="Briefcase with solid fill" id="124" name="Google Shape;12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402" y="6003891"/>
            <a:ext cx="1061187" cy="1061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138665" y="9669524"/>
            <a:ext cx="7289514" cy="704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575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1. Mckinsey, Seizing the agentic AI advantage, 2025</a:t>
            </a:r>
            <a:endParaRPr sz="157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62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5884077" y="3372604"/>
            <a:ext cx="6755130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The Value Problem</a:t>
            </a:r>
            <a:r>
              <a:rPr b="1" baseline="30000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(1)</a:t>
            </a:r>
            <a:endParaRPr b="1" baseline="30000" sz="30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7512057" y="4052726"/>
            <a:ext cx="4291013" cy="3129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No material contribution to P&amp;L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With Mature Gen AI Strategy</a:t>
            </a:r>
            <a:endParaRPr sz="42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2328871" y="3958636"/>
            <a:ext cx="4869973" cy="1965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How to become an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Agentic Enterprise and create value ?</a:t>
            </a:r>
            <a:endParaRPr sz="42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5957393" y="4101463"/>
            <a:ext cx="5217607" cy="2093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80%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5957393" y="5962019"/>
            <a:ext cx="5217607" cy="20939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42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1%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711199" y="609601"/>
            <a:ext cx="15427961" cy="669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4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Becoming an agentic enterprise for organizations</a:t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30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Option 1: Bottom Up Approach</a:t>
            </a:r>
            <a:endParaRPr/>
          </a:p>
        </p:txBody>
      </p:sp>
      <p:sp>
        <p:nvSpPr>
          <p:cNvPr id="138" name="Google Shape;138;p5"/>
          <p:cNvSpPr txBox="1"/>
          <p:nvPr/>
        </p:nvSpPr>
        <p:spPr>
          <a:xfrm>
            <a:off x="1263650" y="1009651"/>
            <a:ext cx="11595101" cy="461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1953832" y="7131260"/>
            <a:ext cx="1887621" cy="1736622"/>
          </a:xfrm>
          <a:prstGeom prst="ellipse">
            <a:avLst/>
          </a:prstGeom>
          <a:solidFill>
            <a:srgbClr val="002060">
              <a:alpha val="89803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10+ domains</a:t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13358318" y="6253356"/>
            <a:ext cx="1887621" cy="1736622"/>
          </a:xfrm>
          <a:prstGeom prst="ellipse">
            <a:avLst/>
          </a:prstGeom>
          <a:solidFill>
            <a:srgbClr val="002060">
              <a:alpha val="89803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1000+ Processes</a:t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14830382" y="7112210"/>
            <a:ext cx="1887621" cy="1736622"/>
          </a:xfrm>
          <a:prstGeom prst="ellipse">
            <a:avLst/>
          </a:prstGeom>
          <a:solidFill>
            <a:srgbClr val="002060">
              <a:alpha val="89803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45K potential agents</a:t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4">
            <a:alphaModFix/>
          </a:blip>
          <a:srcRect b="0" l="0" r="17824" t="0"/>
          <a:stretch/>
        </p:blipFill>
        <p:spPr>
          <a:xfrm>
            <a:off x="765625" y="2834134"/>
            <a:ext cx="7948619" cy="461873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9851530" y="1947270"/>
            <a:ext cx="7598269" cy="3609135"/>
          </a:xfrm>
          <a:prstGeom prst="roundRect">
            <a:avLst>
              <a:gd fmla="val 16667" name="adj"/>
            </a:avLst>
          </a:prstGeom>
          <a:solidFill>
            <a:srgbClr val="002060">
              <a:alpha val="89803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Approach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"/>
              <a:buChar char="-"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Workshops to identify use cases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"/>
              <a:buChar char="-"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Prioritization and budgeting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"/>
              <a:buChar char="-"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Piloting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"/>
              <a:buChar char="-"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Rollouts (Countries, functions)</a:t>
            </a:r>
            <a:endParaRPr/>
          </a:p>
        </p:txBody>
      </p:sp>
      <p:sp>
        <p:nvSpPr>
          <p:cNvPr id="144" name="Google Shape;144;p5"/>
          <p:cNvSpPr/>
          <p:nvPr/>
        </p:nvSpPr>
        <p:spPr>
          <a:xfrm>
            <a:off x="13425896" y="7809161"/>
            <a:ext cx="1887621" cy="1736622"/>
          </a:xfrm>
          <a:prstGeom prst="ellipse">
            <a:avLst/>
          </a:prstGeom>
          <a:solidFill>
            <a:srgbClr val="002060">
              <a:alpha val="89803"/>
            </a:srgbClr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Region/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Country</a:t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57" l="0" r="0" t="-92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 txBox="1"/>
          <p:nvPr/>
        </p:nvSpPr>
        <p:spPr>
          <a:xfrm>
            <a:off x="667885" y="1721318"/>
            <a:ext cx="15427961" cy="669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1263650" y="1009651"/>
            <a:ext cx="11595101" cy="461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11872662" y="3549857"/>
            <a:ext cx="5812155" cy="3647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Shift from scattered use-cases to </a:t>
            </a: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holistic transformation</a:t>
            </a:r>
            <a:endParaRPr b="1"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Piggyback on Managed Services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🡪 (existing managed-service infrastructure for scale)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Shared Service Center Transformation 🡪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(Move from manual SSCs → autonomous, agent-driven service hubs)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711199" y="609601"/>
            <a:ext cx="15427961" cy="669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4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Becoming an agentic enterprise for organizations</a:t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30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Option #2: Top Down Approach</a:t>
            </a:r>
            <a:endParaRPr b="1" i="0" sz="30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grpSp>
        <p:nvGrpSpPr>
          <p:cNvPr id="155" name="Google Shape;155;p6"/>
          <p:cNvGrpSpPr/>
          <p:nvPr/>
        </p:nvGrpSpPr>
        <p:grpSpPr>
          <a:xfrm>
            <a:off x="706922" y="2919666"/>
            <a:ext cx="10684977" cy="6173535"/>
            <a:chOff x="1888067" y="2184400"/>
            <a:chExt cx="5644416" cy="3470442"/>
          </a:xfrm>
        </p:grpSpPr>
        <p:pic>
          <p:nvPicPr>
            <p:cNvPr id="156" name="Google Shape;156;p6"/>
            <p:cNvPicPr preferRelativeResize="0"/>
            <p:nvPr/>
          </p:nvPicPr>
          <p:blipFill rotWithShape="1">
            <a:blip r:embed="rId4">
              <a:alphaModFix/>
            </a:blip>
            <a:srcRect b="0" l="19292" r="0" t="9294"/>
            <a:stretch/>
          </p:blipFill>
          <p:spPr>
            <a:xfrm>
              <a:off x="1888067" y="2184400"/>
              <a:ext cx="5644416" cy="3470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57890" y="2298635"/>
              <a:ext cx="1312293" cy="33062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/>
          <p:nvPr/>
        </p:nvSpPr>
        <p:spPr>
          <a:xfrm flipH="1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58" l="-32805" r="0" t="-481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689633" y="350809"/>
            <a:ext cx="17445967" cy="1678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46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Alternative Approaches: Consulting,Managed Services Firms and newcomers try to address this enterprise challenge</a:t>
            </a: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5612130" y="4515052"/>
            <a:ext cx="8972550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PwC</a:t>
            </a:r>
            <a:endParaRPr b="1" sz="30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263650" y="1009651"/>
            <a:ext cx="11595101" cy="461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1820946" y="2399347"/>
            <a:ext cx="3196824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Accenture</a:t>
            </a:r>
            <a:endParaRPr/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2175276" y="6045517"/>
            <a:ext cx="6755130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Deloitte</a:t>
            </a:r>
            <a:endParaRPr/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8736" y="3073401"/>
            <a:ext cx="3883269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 b="0" l="0" r="6633" t="0"/>
          <a:stretch/>
        </p:blipFill>
        <p:spPr>
          <a:xfrm>
            <a:off x="4572761" y="5023574"/>
            <a:ext cx="4856991" cy="250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95822" y="3548187"/>
            <a:ext cx="3788383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102" y="6815642"/>
            <a:ext cx="4280622" cy="202146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2319338" y="9318368"/>
            <a:ext cx="69199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Industry- Tailored Agentic Solutions </a:t>
            </a: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685800" y="2324100"/>
            <a:ext cx="9029700" cy="6953250"/>
          </a:xfrm>
          <a:prstGeom prst="rect">
            <a:avLst/>
          </a:prstGeom>
          <a:noFill/>
          <a:ln cap="flat" cmpd="sng" w="25400">
            <a:solidFill>
              <a:srgbClr val="D8D8D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9982200" y="2260604"/>
            <a:ext cx="6534150" cy="6953250"/>
          </a:xfrm>
          <a:prstGeom prst="rect">
            <a:avLst/>
          </a:prstGeom>
          <a:noFill/>
          <a:ln cap="flat" cmpd="sng" w="25400">
            <a:solidFill>
              <a:srgbClr val="D8D8D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9905048" y="9210421"/>
            <a:ext cx="69199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"/>
              <a:buNone/>
            </a:pPr>
            <a:r>
              <a:rPr lang="tr-TR" sz="24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Built-in, existing manage services infrastructure</a:t>
            </a:r>
            <a:endParaRPr sz="24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12334875" y="2687799"/>
            <a:ext cx="1762125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Signals</a:t>
            </a:r>
            <a:endParaRPr b="1" sz="30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06708" y="6515302"/>
            <a:ext cx="3777497" cy="2481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/>
          <p:nvPr/>
        </p:nvSpPr>
        <p:spPr>
          <a:xfrm>
            <a:off x="12334875" y="5880943"/>
            <a:ext cx="1762125" cy="84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30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Teneo.ai</a:t>
            </a:r>
            <a:endParaRPr b="1" sz="30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57" l="0" r="0" t="-925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438150" y="514351"/>
            <a:ext cx="17392650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4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Blueprint for an AI-Native Enterprise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4">
            <a:alphaModFix/>
          </a:blip>
          <a:srcRect b="0" l="24366" r="25634" t="-3810"/>
          <a:stretch/>
        </p:blipFill>
        <p:spPr>
          <a:xfrm>
            <a:off x="1009650" y="3657600"/>
            <a:ext cx="3752850" cy="2646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8"/>
          <p:cNvGrpSpPr/>
          <p:nvPr/>
        </p:nvGrpSpPr>
        <p:grpSpPr>
          <a:xfrm>
            <a:off x="5877062" y="2177231"/>
            <a:ext cx="2600192" cy="1480370"/>
            <a:chOff x="-52311" y="-22771"/>
            <a:chExt cx="310437" cy="298712"/>
          </a:xfrm>
        </p:grpSpPr>
        <p:sp>
          <p:nvSpPr>
            <p:cNvPr id="189" name="Google Shape;189;p8"/>
            <p:cNvSpPr/>
            <p:nvPr/>
          </p:nvSpPr>
          <p:spPr>
            <a:xfrm>
              <a:off x="-45488" y="-22771"/>
              <a:ext cx="296790" cy="287326"/>
            </a:xfrm>
            <a:custGeom>
              <a:rect b="b" l="l" r="r" t="t"/>
              <a:pathLst>
                <a:path extrusionOk="0" h="241785" w="205815">
                  <a:moveTo>
                    <a:pt x="0" y="0"/>
                  </a:moveTo>
                  <a:lnTo>
                    <a:pt x="205815" y="0"/>
                  </a:lnTo>
                  <a:lnTo>
                    <a:pt x="205815" y="241785"/>
                  </a:lnTo>
                  <a:lnTo>
                    <a:pt x="0" y="241785"/>
                  </a:lnTo>
                  <a:close/>
                </a:path>
              </a:pathLst>
            </a:custGeom>
            <a:gradFill>
              <a:gsLst>
                <a:gs pos="0">
                  <a:srgbClr val="10A5FF"/>
                </a:gs>
                <a:gs pos="100000">
                  <a:srgbClr val="041E4E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8"/>
            <p:cNvSpPr txBox="1"/>
            <p:nvPr/>
          </p:nvSpPr>
          <p:spPr>
            <a:xfrm>
              <a:off x="-52311" y="-22771"/>
              <a:ext cx="310437" cy="2987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tr-TR" sz="2700">
                  <a:solidFill>
                    <a:schemeClr val="lt1"/>
                  </a:solidFill>
                  <a:latin typeface="Encode Sans"/>
                  <a:ea typeface="Encode Sans"/>
                  <a:cs typeface="Encode Sans"/>
                  <a:sym typeface="Encode Sans"/>
                </a:rPr>
                <a:t>Structures</a:t>
              </a:r>
              <a:endParaRPr b="1" sz="2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endParaRPr>
            </a:p>
          </p:txBody>
        </p:sp>
      </p:grpSp>
      <p:sp>
        <p:nvSpPr>
          <p:cNvPr id="191" name="Google Shape;191;p8"/>
          <p:cNvSpPr/>
          <p:nvPr/>
        </p:nvSpPr>
        <p:spPr>
          <a:xfrm>
            <a:off x="5934211" y="3959410"/>
            <a:ext cx="2485886" cy="1442267"/>
          </a:xfrm>
          <a:custGeom>
            <a:rect b="b" l="l" r="r" t="t"/>
            <a:pathLst>
              <a:path extrusionOk="0" h="241785" w="205815">
                <a:moveTo>
                  <a:pt x="0" y="0"/>
                </a:moveTo>
                <a:lnTo>
                  <a:pt x="205815" y="0"/>
                </a:lnTo>
                <a:lnTo>
                  <a:pt x="205815" y="241785"/>
                </a:lnTo>
                <a:lnTo>
                  <a:pt x="0" y="241785"/>
                </a:lnTo>
                <a:close/>
              </a:path>
            </a:pathLst>
          </a:custGeom>
          <a:gradFill>
            <a:gsLst>
              <a:gs pos="0">
                <a:srgbClr val="10A5FF"/>
              </a:gs>
              <a:gs pos="100000">
                <a:srgbClr val="041E4E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5877062" y="3959410"/>
            <a:ext cx="2600192" cy="1442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Processes</a:t>
            </a:r>
            <a:endParaRPr b="1" sz="27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5934211" y="6045689"/>
            <a:ext cx="2485886" cy="1297268"/>
          </a:xfrm>
          <a:custGeom>
            <a:rect b="b" l="l" r="r" t="t"/>
            <a:pathLst>
              <a:path extrusionOk="0" h="241785" w="205815">
                <a:moveTo>
                  <a:pt x="0" y="0"/>
                </a:moveTo>
                <a:lnTo>
                  <a:pt x="205815" y="0"/>
                </a:lnTo>
                <a:lnTo>
                  <a:pt x="205815" y="241785"/>
                </a:lnTo>
                <a:lnTo>
                  <a:pt x="0" y="241785"/>
                </a:lnTo>
                <a:close/>
              </a:path>
            </a:pathLst>
          </a:custGeom>
          <a:gradFill>
            <a:gsLst>
              <a:gs pos="0">
                <a:srgbClr val="10A5FF"/>
              </a:gs>
              <a:gs pos="100000">
                <a:srgbClr val="041E4E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5896112" y="6045689"/>
            <a:ext cx="2600192" cy="12972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Culture</a:t>
            </a:r>
            <a:endParaRPr b="1" sz="27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5934211" y="8120831"/>
            <a:ext cx="2485886" cy="1442267"/>
          </a:xfrm>
          <a:custGeom>
            <a:rect b="b" l="l" r="r" t="t"/>
            <a:pathLst>
              <a:path extrusionOk="0" h="241785" w="205815">
                <a:moveTo>
                  <a:pt x="0" y="0"/>
                </a:moveTo>
                <a:lnTo>
                  <a:pt x="205815" y="0"/>
                </a:lnTo>
                <a:lnTo>
                  <a:pt x="205815" y="241785"/>
                </a:lnTo>
                <a:lnTo>
                  <a:pt x="0" y="241785"/>
                </a:lnTo>
                <a:close/>
              </a:path>
            </a:pathLst>
          </a:custGeom>
          <a:gradFill>
            <a:gsLst>
              <a:gs pos="0">
                <a:srgbClr val="10A5FF"/>
              </a:gs>
              <a:gs pos="100000">
                <a:srgbClr val="041E4E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8"/>
          <p:cNvSpPr txBox="1"/>
          <p:nvPr/>
        </p:nvSpPr>
        <p:spPr>
          <a:xfrm>
            <a:off x="5877062" y="8120831"/>
            <a:ext cx="2600192" cy="14994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People</a:t>
            </a:r>
            <a:endParaRPr b="1" sz="27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8803640" y="2079593"/>
            <a:ext cx="86487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AI Center of Excellence –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 Central Team that really knows Agentic AI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“Global” Data Governance: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Establish or strengthen </a:t>
            </a:r>
            <a:endParaRPr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Ready the enablers  -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Scalable &amp; </a:t>
            </a: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modular infrastructure | APIs</a:t>
            </a:r>
            <a:endParaRPr/>
          </a:p>
        </p:txBody>
      </p:sp>
      <p:sp>
        <p:nvSpPr>
          <p:cNvPr id="198" name="Google Shape;198;p8"/>
          <p:cNvSpPr txBox="1"/>
          <p:nvPr/>
        </p:nvSpPr>
        <p:spPr>
          <a:xfrm>
            <a:off x="8934450" y="3966851"/>
            <a:ext cx="8648700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Top Down &gt; Bottom Up</a:t>
            </a:r>
            <a:endParaRPr/>
          </a:p>
          <a:p>
            <a:pPr indent="-428625" lvl="1" marL="11144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0" i="0" lang="tr-TR" sz="21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Bottom up experimentation with MVPs </a:t>
            </a:r>
            <a:r>
              <a:rPr b="1" i="0" lang="tr-TR" sz="21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(Tool Trials)  </a:t>
            </a:r>
            <a:r>
              <a:rPr b="0" i="0" lang="tr-TR" sz="21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&amp; Top down bold initiatives</a:t>
            </a:r>
            <a:endParaRPr b="0" i="0" sz="21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428625" lvl="1" marL="11144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0" i="0" lang="tr-TR" sz="21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Create C-Suite Ownership for top down initiatives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Focus –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Pick 1 well defined problem and fix it</a:t>
            </a:r>
            <a:endParaRPr/>
          </a:p>
        </p:txBody>
      </p:sp>
      <p:sp>
        <p:nvSpPr>
          <p:cNvPr id="199" name="Google Shape;199;p8"/>
          <p:cNvSpPr txBox="1"/>
          <p:nvPr/>
        </p:nvSpPr>
        <p:spPr>
          <a:xfrm>
            <a:off x="8934450" y="5961950"/>
            <a:ext cx="86487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Model learning behaviors -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IT to lead the way</a:t>
            </a: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walk the talk in IT</a:t>
            </a:r>
            <a:endParaRPr b="1"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Hiring &amp; promotion tied to AI Outputs </a:t>
            </a:r>
            <a:endParaRPr b="1"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Reward Curiosity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Hackathons </a:t>
            </a:r>
            <a:endParaRPr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Embrace Partnerships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– No one can succeed alone</a:t>
            </a:r>
            <a:endParaRPr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8934451" y="7964800"/>
            <a:ext cx="8387081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Upskill &amp; Reskill key talent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– 1 Expert &gt; 100 “I learned how Gen AI works”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Democratize AI access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– Seminars, Tool Labs </a:t>
            </a:r>
            <a:endParaRPr/>
          </a:p>
          <a:p>
            <a:pPr indent="-42862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b="1"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Exec. Leadership AI Literacy – </a:t>
            </a:r>
            <a:r>
              <a:rPr lang="tr-TR" sz="21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Most execs don’t get it</a:t>
            </a:r>
            <a:endParaRPr b="1"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-295275" lvl="0" marL="428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/>
          <p:nvPr/>
        </p:nvSpPr>
        <p:spPr>
          <a:xfrm flipH="1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2247900"/>
            <a:ext cx="3860800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3469" y="2215055"/>
            <a:ext cx="3837094" cy="582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58210" y="2231481"/>
            <a:ext cx="3860801" cy="579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16659" y="2210460"/>
            <a:ext cx="2497091" cy="244956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9"/>
          <p:cNvSpPr txBox="1"/>
          <p:nvPr/>
        </p:nvSpPr>
        <p:spPr>
          <a:xfrm>
            <a:off x="438150" y="514351"/>
            <a:ext cx="17392650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4800" u="none" cap="none" strike="noStrik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Last Tip: Create your own micro-culture with your AI team</a:t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11" name="Google Shape;21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16660" y="4810988"/>
            <a:ext cx="2497091" cy="3211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UTKU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67fe22-5eac-47ec-8e7b-0d161ebb91ad_Enabled">
    <vt:lpwstr>true</vt:lpwstr>
  </property>
  <property fmtid="{D5CDD505-2E9C-101B-9397-08002B2CF9AE}" pid="3" name="MSIP_Label_0067fe22-5eac-47ec-8e7b-0d161ebb91ad_SetDate">
    <vt:lpwstr>2025-11-11T06:33:06Z</vt:lpwstr>
  </property>
  <property fmtid="{D5CDD505-2E9C-101B-9397-08002B2CF9AE}" pid="4" name="MSIP_Label_0067fe22-5eac-47ec-8e7b-0d161ebb91ad_Method">
    <vt:lpwstr>Standard</vt:lpwstr>
  </property>
  <property fmtid="{D5CDD505-2E9C-101B-9397-08002B2CF9AE}" pid="5" name="MSIP_Label_0067fe22-5eac-47ec-8e7b-0d161ebb91ad_Name">
    <vt:lpwstr>Internal_NonPerData</vt:lpwstr>
  </property>
  <property fmtid="{D5CDD505-2E9C-101B-9397-08002B2CF9AE}" pid="6" name="MSIP_Label_0067fe22-5eac-47ec-8e7b-0d161ebb91ad_SiteId">
    <vt:lpwstr>ef5926db-9bdf-4f9f-9066-d8e7f03943f7</vt:lpwstr>
  </property>
  <property fmtid="{D5CDD505-2E9C-101B-9397-08002B2CF9AE}" pid="7" name="MSIP_Label_0067fe22-5eac-47ec-8e7b-0d161ebb91ad_ActionId">
    <vt:lpwstr>772f5c6f-f4a5-472b-b8a8-6fbeeef687b7</vt:lpwstr>
  </property>
  <property fmtid="{D5CDD505-2E9C-101B-9397-08002B2CF9AE}" pid="8" name="MSIP_Label_0067fe22-5eac-47ec-8e7b-0d161ebb91ad_ContentBits">
    <vt:lpwstr>2</vt:lpwstr>
  </property>
  <property fmtid="{D5CDD505-2E9C-101B-9397-08002B2CF9AE}" pid="9" name="MSIP_Label_0067fe22-5eac-47ec-8e7b-0d161ebb91ad_Tag">
    <vt:lpwstr>10, 3, 0, 1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Sensitivity: Internal / Non-Personal Data</vt:lpwstr>
  </property>
</Properties>
</file>